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4">
  <p:sldMasterIdLst>
    <p:sldMasterId id="2147483660" r:id="rId1"/>
  </p:sldMasterIdLst>
  <p:notesMasterIdLst>
    <p:notesMasterId r:id="rId83"/>
  </p:notesMasterIdLst>
  <p:handoutMasterIdLst>
    <p:handoutMasterId r:id="rId84"/>
  </p:handoutMasterIdLst>
  <p:sldIdLst>
    <p:sldId id="318" r:id="rId2"/>
    <p:sldId id="319" r:id="rId3"/>
    <p:sldId id="554" r:id="rId4"/>
    <p:sldId id="555" r:id="rId5"/>
    <p:sldId id="383" r:id="rId6"/>
    <p:sldId id="590" r:id="rId7"/>
    <p:sldId id="556" r:id="rId8"/>
    <p:sldId id="322" r:id="rId9"/>
    <p:sldId id="557" r:id="rId10"/>
    <p:sldId id="558" r:id="rId11"/>
    <p:sldId id="323" r:id="rId12"/>
    <p:sldId id="325" r:id="rId13"/>
    <p:sldId id="324" r:id="rId14"/>
    <p:sldId id="330" r:id="rId15"/>
    <p:sldId id="327" r:id="rId16"/>
    <p:sldId id="331" r:id="rId17"/>
    <p:sldId id="332" r:id="rId18"/>
    <p:sldId id="334" r:id="rId19"/>
    <p:sldId id="335" r:id="rId20"/>
    <p:sldId id="559" r:id="rId21"/>
    <p:sldId id="560" r:id="rId22"/>
    <p:sldId id="337" r:id="rId23"/>
    <p:sldId id="338" r:id="rId24"/>
    <p:sldId id="339" r:id="rId25"/>
    <p:sldId id="561" r:id="rId26"/>
    <p:sldId id="562" r:id="rId27"/>
    <p:sldId id="384" r:id="rId28"/>
    <p:sldId id="350" r:id="rId29"/>
    <p:sldId id="349" r:id="rId30"/>
    <p:sldId id="563" r:id="rId31"/>
    <p:sldId id="564" r:id="rId32"/>
    <p:sldId id="352" r:id="rId33"/>
    <p:sldId id="565" r:id="rId34"/>
    <p:sldId id="568" r:id="rId35"/>
    <p:sldId id="567" r:id="rId36"/>
    <p:sldId id="566" r:id="rId37"/>
    <p:sldId id="365" r:id="rId38"/>
    <p:sldId id="608" r:id="rId39"/>
    <p:sldId id="596" r:id="rId40"/>
    <p:sldId id="597" r:id="rId41"/>
    <p:sldId id="586" r:id="rId42"/>
    <p:sldId id="598" r:id="rId43"/>
    <p:sldId id="587" r:id="rId44"/>
    <p:sldId id="599" r:id="rId45"/>
    <p:sldId id="358" r:id="rId46"/>
    <p:sldId id="359" r:id="rId47"/>
    <p:sldId id="569" r:id="rId48"/>
    <p:sldId id="573" r:id="rId49"/>
    <p:sldId id="343" r:id="rId50"/>
    <p:sldId id="329" r:id="rId51"/>
    <p:sldId id="571" r:id="rId52"/>
    <p:sldId id="574" r:id="rId53"/>
    <p:sldId id="575" r:id="rId54"/>
    <p:sldId id="354" r:id="rId55"/>
    <p:sldId id="576" r:id="rId56"/>
    <p:sldId id="369" r:id="rId57"/>
    <p:sldId id="370" r:id="rId58"/>
    <p:sldId id="577" r:id="rId59"/>
    <p:sldId id="375" r:id="rId60"/>
    <p:sldId id="579" r:id="rId61"/>
    <p:sldId id="578" r:id="rId62"/>
    <p:sldId id="373" r:id="rId63"/>
    <p:sldId id="581" r:id="rId64"/>
    <p:sldId id="582" r:id="rId65"/>
    <p:sldId id="583" r:id="rId66"/>
    <p:sldId id="376" r:id="rId67"/>
    <p:sldId id="377" r:id="rId68"/>
    <p:sldId id="588" r:id="rId69"/>
    <p:sldId id="600" r:id="rId70"/>
    <p:sldId id="601" r:id="rId71"/>
    <p:sldId id="602" r:id="rId72"/>
    <p:sldId id="603" r:id="rId73"/>
    <p:sldId id="605" r:id="rId74"/>
    <p:sldId id="604" r:id="rId75"/>
    <p:sldId id="607" r:id="rId76"/>
    <p:sldId id="584" r:id="rId77"/>
    <p:sldId id="380" r:id="rId78"/>
    <p:sldId id="382" r:id="rId79"/>
    <p:sldId id="592" r:id="rId80"/>
    <p:sldId id="593" r:id="rId81"/>
    <p:sldId id="594" r:id="rId82"/>
  </p:sldIdLst>
  <p:sldSz cx="9144000" cy="6858000" type="screen4x3"/>
  <p:notesSz cx="7105650" cy="10236200"/>
  <p:defaultTextStyle>
    <a:defPPr>
      <a:defRPr lang="zh-TW"/>
    </a:defPPr>
    <a:lvl1pPr algn="l" rtl="0" fontAlgn="base">
      <a:spcBef>
        <a:spcPct val="0"/>
      </a:spcBef>
      <a:spcAft>
        <a:spcPct val="0"/>
      </a:spcAft>
      <a:defRPr kumimoji="1" kern="1200">
        <a:solidFill>
          <a:schemeClr val="tx1"/>
        </a:solidFill>
        <a:latin typeface="Arial" pitchFamily="34" charset="0"/>
        <a:ea typeface="新細明體" pitchFamily="18" charset="-120"/>
        <a:cs typeface="+mn-cs"/>
      </a:defRPr>
    </a:lvl1pPr>
    <a:lvl2pPr marL="457200" algn="l" rtl="0" fontAlgn="base">
      <a:spcBef>
        <a:spcPct val="0"/>
      </a:spcBef>
      <a:spcAft>
        <a:spcPct val="0"/>
      </a:spcAft>
      <a:defRPr kumimoji="1" kern="1200">
        <a:solidFill>
          <a:schemeClr val="tx1"/>
        </a:solidFill>
        <a:latin typeface="Arial" pitchFamily="34" charset="0"/>
        <a:ea typeface="新細明體" pitchFamily="18" charset="-120"/>
        <a:cs typeface="+mn-cs"/>
      </a:defRPr>
    </a:lvl2pPr>
    <a:lvl3pPr marL="914400" algn="l" rtl="0" fontAlgn="base">
      <a:spcBef>
        <a:spcPct val="0"/>
      </a:spcBef>
      <a:spcAft>
        <a:spcPct val="0"/>
      </a:spcAft>
      <a:defRPr kumimoji="1" kern="1200">
        <a:solidFill>
          <a:schemeClr val="tx1"/>
        </a:solidFill>
        <a:latin typeface="Arial" pitchFamily="34" charset="0"/>
        <a:ea typeface="新細明體" pitchFamily="18" charset="-120"/>
        <a:cs typeface="+mn-cs"/>
      </a:defRPr>
    </a:lvl3pPr>
    <a:lvl4pPr marL="1371600" algn="l" rtl="0" fontAlgn="base">
      <a:spcBef>
        <a:spcPct val="0"/>
      </a:spcBef>
      <a:spcAft>
        <a:spcPct val="0"/>
      </a:spcAft>
      <a:defRPr kumimoji="1" kern="1200">
        <a:solidFill>
          <a:schemeClr val="tx1"/>
        </a:solidFill>
        <a:latin typeface="Arial" pitchFamily="34" charset="0"/>
        <a:ea typeface="新細明體" pitchFamily="18" charset="-120"/>
        <a:cs typeface="+mn-cs"/>
      </a:defRPr>
    </a:lvl4pPr>
    <a:lvl5pPr marL="1828800" algn="l" rtl="0" fontAlgn="base">
      <a:spcBef>
        <a:spcPct val="0"/>
      </a:spcBef>
      <a:spcAft>
        <a:spcPct val="0"/>
      </a:spcAft>
      <a:defRPr kumimoji="1" kern="1200">
        <a:solidFill>
          <a:schemeClr val="tx1"/>
        </a:solidFill>
        <a:latin typeface="Arial" pitchFamily="34" charset="0"/>
        <a:ea typeface="新細明體" pitchFamily="18" charset="-120"/>
        <a:cs typeface="+mn-cs"/>
      </a:defRPr>
    </a:lvl5pPr>
    <a:lvl6pPr marL="2286000" algn="l" defTabSz="914400" rtl="0" eaLnBrk="1" latinLnBrk="0" hangingPunct="1">
      <a:defRPr kumimoji="1" kern="1200">
        <a:solidFill>
          <a:schemeClr val="tx1"/>
        </a:solidFill>
        <a:latin typeface="Arial" pitchFamily="34" charset="0"/>
        <a:ea typeface="新細明體" pitchFamily="18" charset="-120"/>
        <a:cs typeface="+mn-cs"/>
      </a:defRPr>
    </a:lvl6pPr>
    <a:lvl7pPr marL="2743200" algn="l" defTabSz="914400" rtl="0" eaLnBrk="1" latinLnBrk="0" hangingPunct="1">
      <a:defRPr kumimoji="1" kern="1200">
        <a:solidFill>
          <a:schemeClr val="tx1"/>
        </a:solidFill>
        <a:latin typeface="Arial" pitchFamily="34" charset="0"/>
        <a:ea typeface="新細明體" pitchFamily="18" charset="-120"/>
        <a:cs typeface="+mn-cs"/>
      </a:defRPr>
    </a:lvl7pPr>
    <a:lvl8pPr marL="3200400" algn="l" defTabSz="914400" rtl="0" eaLnBrk="1" latinLnBrk="0" hangingPunct="1">
      <a:defRPr kumimoji="1" kern="1200">
        <a:solidFill>
          <a:schemeClr val="tx1"/>
        </a:solidFill>
        <a:latin typeface="Arial" pitchFamily="34" charset="0"/>
        <a:ea typeface="新細明體" pitchFamily="18" charset="-120"/>
        <a:cs typeface="+mn-cs"/>
      </a:defRPr>
    </a:lvl8pPr>
    <a:lvl9pPr marL="3657600" algn="l" defTabSz="914400" rtl="0" eaLnBrk="1" latinLnBrk="0" hangingPunct="1">
      <a:defRPr kumimoji="1" kern="1200">
        <a:solidFill>
          <a:schemeClr val="tx1"/>
        </a:solidFill>
        <a:latin typeface="Arial" pitchFamily="34" charset="0"/>
        <a:ea typeface="新細明體" pitchFamily="18" charset="-120"/>
        <a:cs typeface="+mn-cs"/>
      </a:defRPr>
    </a:lvl9pPr>
  </p:defaultTextStyle>
  <p:extLst>
    <p:ext uri="{521415D9-36F7-43E2-AB2F-B90AF26B5E84}">
      <p14:sectionLst xmlns:p14="http://schemas.microsoft.com/office/powerpoint/2010/main">
        <p14:section name="預設章節" id="{F4257CD3-6C4C-4C57-B03B-E2D148DAAFB4}">
          <p14:sldIdLst>
            <p14:sldId id="318"/>
            <p14:sldId id="319"/>
            <p14:sldId id="554"/>
            <p14:sldId id="555"/>
          </p14:sldIdLst>
        </p14:section>
        <p14:section name="研究動機與目的" id="{BD999896-4D80-46FA-B9E6-606A7DA20063}">
          <p14:sldIdLst>
            <p14:sldId id="383"/>
            <p14:sldId id="590"/>
            <p14:sldId id="556"/>
            <p14:sldId id="322"/>
            <p14:sldId id="557"/>
            <p14:sldId id="558"/>
          </p14:sldIdLst>
        </p14:section>
        <p14:section name="背景知識" id="{FEB1D065-91CC-4C86-9836-B57B0370ACDE}">
          <p14:sldIdLst>
            <p14:sldId id="323"/>
            <p14:sldId id="325"/>
          </p14:sldIdLst>
        </p14:section>
        <p14:section name="背景知識與文獻回顧" id="{CEE44EB3-73CC-423D-99CC-8938771A127C}">
          <p14:sldIdLst>
            <p14:sldId id="324"/>
            <p14:sldId id="330"/>
            <p14:sldId id="327"/>
            <p14:sldId id="331"/>
            <p14:sldId id="332"/>
            <p14:sldId id="334"/>
            <p14:sldId id="335"/>
            <p14:sldId id="559"/>
            <p14:sldId id="560"/>
          </p14:sldIdLst>
        </p14:section>
        <p14:section name="文獻回顧" id="{C4E35942-2905-4EB1-AD06-0EFF079218F8}">
          <p14:sldIdLst>
            <p14:sldId id="337"/>
            <p14:sldId id="338"/>
            <p14:sldId id="339"/>
          </p14:sldIdLst>
        </p14:section>
        <p14:section name="研究方法" id="{B34BEEAF-493D-41D7-A147-72517212CEDA}">
          <p14:sldIdLst>
            <p14:sldId id="561"/>
            <p14:sldId id="562"/>
            <p14:sldId id="384"/>
            <p14:sldId id="350"/>
            <p14:sldId id="349"/>
            <p14:sldId id="563"/>
            <p14:sldId id="564"/>
            <p14:sldId id="352"/>
            <p14:sldId id="565"/>
            <p14:sldId id="568"/>
            <p14:sldId id="567"/>
            <p14:sldId id="566"/>
            <p14:sldId id="365"/>
            <p14:sldId id="608"/>
            <p14:sldId id="596"/>
            <p14:sldId id="597"/>
            <p14:sldId id="586"/>
            <p14:sldId id="598"/>
            <p14:sldId id="587"/>
            <p14:sldId id="599"/>
            <p14:sldId id="358"/>
            <p14:sldId id="359"/>
            <p14:sldId id="569"/>
            <p14:sldId id="573"/>
            <p14:sldId id="343"/>
            <p14:sldId id="329"/>
            <p14:sldId id="571"/>
            <p14:sldId id="574"/>
            <p14:sldId id="575"/>
            <p14:sldId id="354"/>
            <p14:sldId id="576"/>
            <p14:sldId id="369"/>
            <p14:sldId id="370"/>
            <p14:sldId id="577"/>
            <p14:sldId id="375"/>
            <p14:sldId id="579"/>
            <p14:sldId id="578"/>
            <p14:sldId id="373"/>
            <p14:sldId id="581"/>
            <p14:sldId id="582"/>
            <p14:sldId id="583"/>
            <p14:sldId id="376"/>
            <p14:sldId id="377"/>
            <p14:sldId id="588"/>
            <p14:sldId id="600"/>
            <p14:sldId id="601"/>
            <p14:sldId id="602"/>
            <p14:sldId id="603"/>
            <p14:sldId id="605"/>
            <p14:sldId id="604"/>
            <p14:sldId id="607"/>
            <p14:sldId id="584"/>
            <p14:sldId id="380"/>
            <p14:sldId id="382"/>
            <p14:sldId id="592"/>
            <p14:sldId id="593"/>
            <p14:sldId id="594"/>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85E0E0"/>
    <a:srgbClr val="239595"/>
    <a:srgbClr val="AB82FC"/>
    <a:srgbClr val="980898"/>
    <a:srgbClr val="FFFF00"/>
    <a:srgbClr val="282C29"/>
    <a:srgbClr val="005EC0"/>
    <a:srgbClr val="33CCCC"/>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929F9F4-4A8F-4326-A1B4-22849713DDAB}" styleName="深色樣式 1 - 輔色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D083AE6-46FA-4A59-8FB0-9F97EB10719F}" styleName="淺色樣式 3 - 輔色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C4B1156A-380E-4F78-BDF5-A606A8083BF9}" styleName="中等深淺樣式 4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68D230F3-CF80-4859-8CE7-A43EE81993B5}" styleName="淺色樣式 1 - 輔色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DA37D80-6434-44D0-A028-1B22A696006F}" styleName="淺色樣式 3 - 輔色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E9639D4-E3E2-4D34-9284-5A2195B3D0D7}" styleName="淺色樣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中等深淺樣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12C8C85-51F0-491E-9774-3900AFEF0FD7}" styleName="淺色樣式 2 - 輔色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淺色樣式 3 - 輔色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2DE63D5-997A-4646-A377-4702673A728D}" styleName="淺色樣式 2 - 輔色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佈景主題樣式 1 - 輔色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佈景主題樣式 1 - 輔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佈景主題樣式 1 - 輔色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E8B1032C-EA38-4F05-BA0D-38AFFFC7BED3}" styleName="淺色樣式 3 - 輔色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E171933-4619-4E11-9A3F-F7608DF75F80}" styleName="中等深淺樣式 1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EC20E35-A176-4012-BC5E-935CFFF8708E}" styleName="中等深淺樣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75DCB02-9BB8-47FD-8907-85C794F793BA}" styleName="佈景主題樣式 1 - 輔色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16DA210-FB5B-4158-B5E0-FEB733F419BA}" styleName="淺色樣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22" autoAdjust="0"/>
    <p:restoredTop sz="84426" autoAdjust="0"/>
  </p:normalViewPr>
  <p:slideViewPr>
    <p:cSldViewPr>
      <p:cViewPr varScale="1">
        <p:scale>
          <a:sx n="140" d="100"/>
          <a:sy n="140" d="100"/>
        </p:scale>
        <p:origin x="2584" y="-76"/>
      </p:cViewPr>
      <p:guideLst>
        <p:guide orient="horz" pos="2160"/>
        <p:guide pos="2880"/>
      </p:guideLst>
    </p:cSldViewPr>
  </p:slideViewPr>
  <p:outlineViewPr>
    <p:cViewPr>
      <p:scale>
        <a:sx n="33" d="100"/>
        <a:sy n="33" d="100"/>
      </p:scale>
      <p:origin x="0" y="0"/>
    </p:cViewPr>
  </p:outlineViewPr>
  <p:notesTextViewPr>
    <p:cViewPr>
      <p:scale>
        <a:sx n="153" d="100"/>
        <a:sy n="153" d="100"/>
      </p:scale>
      <p:origin x="0" y="0"/>
    </p:cViewPr>
  </p:notesTextViewPr>
  <p:sorterViewPr>
    <p:cViewPr>
      <p:scale>
        <a:sx n="100" d="100"/>
        <a:sy n="100" d="100"/>
      </p:scale>
      <p:origin x="0" y="0"/>
    </p:cViewPr>
  </p:sorterViewPr>
  <p:notesViewPr>
    <p:cSldViewPr>
      <p:cViewPr varScale="1">
        <p:scale>
          <a:sx n="77" d="100"/>
          <a:sy n="77" d="100"/>
        </p:scale>
        <p:origin x="1710"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handoutMaster" Target="handoutMasters/handout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079889" cy="511811"/>
          </a:xfrm>
          <a:prstGeom prst="rect">
            <a:avLst/>
          </a:prstGeom>
        </p:spPr>
        <p:txBody>
          <a:bodyPr vert="horz" lIns="94805" tIns="47402" rIns="94805" bIns="47402" rtlCol="0"/>
          <a:lstStyle>
            <a:lvl1pPr algn="l" fontAlgn="auto">
              <a:spcBef>
                <a:spcPts val="0"/>
              </a:spcBef>
              <a:spcAft>
                <a:spcPts val="0"/>
              </a:spcAft>
              <a:defRPr kumimoji="0" sz="1200">
                <a:latin typeface="+mn-lt"/>
                <a:ea typeface="+mn-ea"/>
              </a:defRPr>
            </a:lvl1pPr>
          </a:lstStyle>
          <a:p>
            <a:pPr>
              <a:defRPr/>
            </a:pPr>
            <a:endParaRPr lang="zh-TW" altLang="en-US"/>
          </a:p>
        </p:txBody>
      </p:sp>
      <p:sp>
        <p:nvSpPr>
          <p:cNvPr id="3" name="日期版面配置區 2"/>
          <p:cNvSpPr>
            <a:spLocks noGrp="1"/>
          </p:cNvSpPr>
          <p:nvPr>
            <p:ph type="dt" sz="quarter" idx="1"/>
          </p:nvPr>
        </p:nvSpPr>
        <p:spPr>
          <a:xfrm>
            <a:off x="4024102" y="0"/>
            <a:ext cx="3079889" cy="511811"/>
          </a:xfrm>
          <a:prstGeom prst="rect">
            <a:avLst/>
          </a:prstGeom>
        </p:spPr>
        <p:txBody>
          <a:bodyPr vert="horz" lIns="94805" tIns="47402" rIns="94805" bIns="47402" rtlCol="0"/>
          <a:lstStyle>
            <a:lvl1pPr algn="r" fontAlgn="auto">
              <a:spcBef>
                <a:spcPts val="0"/>
              </a:spcBef>
              <a:spcAft>
                <a:spcPts val="0"/>
              </a:spcAft>
              <a:defRPr kumimoji="0" sz="1200">
                <a:latin typeface="+mn-lt"/>
                <a:ea typeface="+mn-ea"/>
              </a:defRPr>
            </a:lvl1pPr>
          </a:lstStyle>
          <a:p>
            <a:pPr>
              <a:defRPr/>
            </a:pPr>
            <a:fld id="{DD0F10E6-A857-4F47-8934-A086E1043E48}" type="datetimeFigureOut">
              <a:rPr lang="zh-TW" altLang="en-US"/>
              <a:pPr>
                <a:defRPr/>
              </a:pPr>
              <a:t>2021/7/19</a:t>
            </a:fld>
            <a:endParaRPr lang="zh-TW" altLang="en-US"/>
          </a:p>
        </p:txBody>
      </p:sp>
      <p:sp>
        <p:nvSpPr>
          <p:cNvPr id="4" name="頁尾版面配置區 3"/>
          <p:cNvSpPr>
            <a:spLocks noGrp="1"/>
          </p:cNvSpPr>
          <p:nvPr>
            <p:ph type="ftr" sz="quarter" idx="2"/>
          </p:nvPr>
        </p:nvSpPr>
        <p:spPr>
          <a:xfrm>
            <a:off x="0" y="9722746"/>
            <a:ext cx="3079889" cy="511811"/>
          </a:xfrm>
          <a:prstGeom prst="rect">
            <a:avLst/>
          </a:prstGeom>
        </p:spPr>
        <p:txBody>
          <a:bodyPr vert="horz" lIns="94805" tIns="47402" rIns="94805" bIns="47402" rtlCol="0" anchor="b"/>
          <a:lstStyle>
            <a:lvl1pPr algn="l" fontAlgn="auto">
              <a:spcBef>
                <a:spcPts val="0"/>
              </a:spcBef>
              <a:spcAft>
                <a:spcPts val="0"/>
              </a:spcAft>
              <a:defRPr kumimoji="0" sz="1200">
                <a:latin typeface="+mn-lt"/>
                <a:ea typeface="+mn-ea"/>
              </a:defRPr>
            </a:lvl1pPr>
          </a:lstStyle>
          <a:p>
            <a:pPr>
              <a:defRPr/>
            </a:pPr>
            <a:endParaRPr lang="zh-TW" altLang="en-US"/>
          </a:p>
        </p:txBody>
      </p:sp>
      <p:sp>
        <p:nvSpPr>
          <p:cNvPr id="5" name="投影片編號版面配置區 4"/>
          <p:cNvSpPr>
            <a:spLocks noGrp="1"/>
          </p:cNvSpPr>
          <p:nvPr>
            <p:ph type="sldNum" sz="quarter" idx="3"/>
          </p:nvPr>
        </p:nvSpPr>
        <p:spPr>
          <a:xfrm>
            <a:off x="4024102" y="9722746"/>
            <a:ext cx="3079889" cy="511811"/>
          </a:xfrm>
          <a:prstGeom prst="rect">
            <a:avLst/>
          </a:prstGeom>
        </p:spPr>
        <p:txBody>
          <a:bodyPr vert="horz" lIns="94805" tIns="47402" rIns="94805" bIns="47402" rtlCol="0" anchor="b"/>
          <a:lstStyle>
            <a:lvl1pPr algn="r" fontAlgn="auto">
              <a:spcBef>
                <a:spcPts val="0"/>
              </a:spcBef>
              <a:spcAft>
                <a:spcPts val="0"/>
              </a:spcAft>
              <a:defRPr kumimoji="0" sz="1200">
                <a:latin typeface="+mn-lt"/>
                <a:ea typeface="+mn-ea"/>
              </a:defRPr>
            </a:lvl1pPr>
          </a:lstStyle>
          <a:p>
            <a:pPr>
              <a:defRPr/>
            </a:pPr>
            <a:fld id="{22C12569-C07E-46C1-81AB-4D2B00486FF8}" type="slidenum">
              <a:rPr lang="zh-TW" altLang="en-US"/>
              <a:pPr>
                <a:defRPr/>
              </a:pPr>
              <a:t>‹#›</a:t>
            </a:fld>
            <a:endParaRPr lang="zh-TW" altLang="en-US"/>
          </a:p>
        </p:txBody>
      </p:sp>
    </p:spTree>
    <p:extLst>
      <p:ext uri="{BB962C8B-B14F-4D97-AF65-F5344CB8AC3E}">
        <p14:creationId xmlns:p14="http://schemas.microsoft.com/office/powerpoint/2010/main" val="3528052182"/>
      </p:ext>
    </p:extLst>
  </p:cSld>
  <p:clrMap bg1="lt1" tx1="dk1" bg2="lt2" tx2="dk2" accent1="accent1" accent2="accent2" accent3="accent3" accent4="accent4" accent5="accent5" accent6="accent6" hlink="hlink" folHlink="folHlink"/>
  <p:hf sldNum="0" hdr="0" ftr="0" dt="0"/>
</p:handoutMaster>
</file>

<file path=ppt/media/image1.png>
</file>

<file path=ppt/media/image10.jpg>
</file>

<file path=ppt/media/image11.jpeg>
</file>

<file path=ppt/media/image12.jpg>
</file>

<file path=ppt/media/image13.jpeg>
</file>

<file path=ppt/media/image14.jpg>
</file>

<file path=ppt/media/image15.jpeg>
</file>

<file path=ppt/media/image16.jpeg>
</file>

<file path=ppt/media/image17.jpeg>
</file>

<file path=ppt/media/image18.jpg>
</file>

<file path=ppt/media/image19.png>
</file>

<file path=ppt/media/image2.jpeg>
</file>

<file path=ppt/media/image20.png>
</file>

<file path=ppt/media/image21.jpe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36.jpeg>
</file>

<file path=ppt/media/image37.jpeg>
</file>

<file path=ppt/media/image38.jpeg>
</file>

<file path=ppt/media/image4.jpeg>
</file>

<file path=ppt/media/image5.jpeg>
</file>

<file path=ppt/media/image6.png>
</file>

<file path=ppt/media/image7.jpe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079889" cy="511811"/>
          </a:xfrm>
          <a:prstGeom prst="rect">
            <a:avLst/>
          </a:prstGeom>
        </p:spPr>
        <p:txBody>
          <a:bodyPr vert="horz" lIns="94805" tIns="47402" rIns="94805" bIns="47402" rtlCol="0"/>
          <a:lstStyle>
            <a:lvl1pPr algn="l" fontAlgn="auto">
              <a:spcBef>
                <a:spcPts val="0"/>
              </a:spcBef>
              <a:spcAft>
                <a:spcPts val="0"/>
              </a:spcAft>
              <a:defRPr kumimoji="0" sz="1200">
                <a:latin typeface="+mn-lt"/>
                <a:ea typeface="+mn-ea"/>
              </a:defRPr>
            </a:lvl1pPr>
          </a:lstStyle>
          <a:p>
            <a:pPr>
              <a:defRPr/>
            </a:pPr>
            <a:endParaRPr lang="zh-TW" altLang="en-US"/>
          </a:p>
        </p:txBody>
      </p:sp>
      <p:sp>
        <p:nvSpPr>
          <p:cNvPr id="3" name="日期版面配置區 2"/>
          <p:cNvSpPr>
            <a:spLocks noGrp="1"/>
          </p:cNvSpPr>
          <p:nvPr>
            <p:ph type="dt" idx="1"/>
          </p:nvPr>
        </p:nvSpPr>
        <p:spPr>
          <a:xfrm>
            <a:off x="4024102" y="0"/>
            <a:ext cx="3079889" cy="511811"/>
          </a:xfrm>
          <a:prstGeom prst="rect">
            <a:avLst/>
          </a:prstGeom>
        </p:spPr>
        <p:txBody>
          <a:bodyPr vert="horz" lIns="94805" tIns="47402" rIns="94805" bIns="47402" rtlCol="0"/>
          <a:lstStyle>
            <a:lvl1pPr algn="r" fontAlgn="auto">
              <a:spcBef>
                <a:spcPts val="0"/>
              </a:spcBef>
              <a:spcAft>
                <a:spcPts val="0"/>
              </a:spcAft>
              <a:defRPr kumimoji="0" sz="1200">
                <a:latin typeface="+mn-lt"/>
                <a:ea typeface="+mn-ea"/>
              </a:defRPr>
            </a:lvl1pPr>
          </a:lstStyle>
          <a:p>
            <a:pPr>
              <a:defRPr/>
            </a:pPr>
            <a:fld id="{7BCDAC97-DEE3-4A14-B3DC-5323EC060FE4}" type="datetimeFigureOut">
              <a:rPr lang="zh-TW" altLang="en-US"/>
              <a:pPr>
                <a:defRPr/>
              </a:pPr>
              <a:t>2021/7/19</a:t>
            </a:fld>
            <a:endParaRPr lang="zh-TW" altLang="en-US"/>
          </a:p>
        </p:txBody>
      </p:sp>
      <p:sp>
        <p:nvSpPr>
          <p:cNvPr id="4" name="投影片圖像版面配置區 3"/>
          <p:cNvSpPr>
            <a:spLocks noGrp="1" noRot="1" noChangeAspect="1"/>
          </p:cNvSpPr>
          <p:nvPr>
            <p:ph type="sldImg" idx="2"/>
          </p:nvPr>
        </p:nvSpPr>
        <p:spPr>
          <a:xfrm>
            <a:off x="995363" y="768350"/>
            <a:ext cx="5114925" cy="3836988"/>
          </a:xfrm>
          <a:prstGeom prst="rect">
            <a:avLst/>
          </a:prstGeom>
          <a:noFill/>
          <a:ln w="12700">
            <a:solidFill>
              <a:prstClr val="black"/>
            </a:solidFill>
          </a:ln>
        </p:spPr>
        <p:txBody>
          <a:bodyPr vert="horz" lIns="94805" tIns="47402" rIns="94805" bIns="47402" rtlCol="0" anchor="ctr"/>
          <a:lstStyle/>
          <a:p>
            <a:pPr lvl="0"/>
            <a:endParaRPr lang="zh-TW" altLang="en-US" noProof="0"/>
          </a:p>
        </p:txBody>
      </p:sp>
      <p:sp>
        <p:nvSpPr>
          <p:cNvPr id="5" name="備忘稿版面配置區 4"/>
          <p:cNvSpPr>
            <a:spLocks noGrp="1"/>
          </p:cNvSpPr>
          <p:nvPr>
            <p:ph type="body" sz="quarter" idx="3"/>
          </p:nvPr>
        </p:nvSpPr>
        <p:spPr>
          <a:xfrm>
            <a:off x="710238" y="4863025"/>
            <a:ext cx="5685184" cy="4606289"/>
          </a:xfrm>
          <a:prstGeom prst="rect">
            <a:avLst/>
          </a:prstGeom>
        </p:spPr>
        <p:txBody>
          <a:bodyPr vert="horz" lIns="94805" tIns="47402" rIns="94805" bIns="47402" rtlCol="0">
            <a:normAutofit/>
          </a:bodyPr>
          <a:lstStyle/>
          <a:p>
            <a:pPr lvl="0"/>
            <a:r>
              <a:rPr lang="zh-TW" altLang="en-US" noProof="0"/>
              <a:t>按一下以編輯母片文字樣式</a:t>
            </a:r>
          </a:p>
          <a:p>
            <a:pPr lvl="1"/>
            <a:r>
              <a:rPr lang="zh-TW" altLang="en-US" noProof="0"/>
              <a:t>第二層</a:t>
            </a:r>
          </a:p>
          <a:p>
            <a:pPr lvl="2"/>
            <a:r>
              <a:rPr lang="zh-TW" altLang="en-US" noProof="0"/>
              <a:t>第三層</a:t>
            </a:r>
          </a:p>
          <a:p>
            <a:pPr lvl="3"/>
            <a:r>
              <a:rPr lang="zh-TW" altLang="en-US" noProof="0"/>
              <a:t>第四層</a:t>
            </a:r>
          </a:p>
          <a:p>
            <a:pPr lvl="4"/>
            <a:r>
              <a:rPr lang="zh-TW" altLang="en-US" noProof="0"/>
              <a:t>第五層</a:t>
            </a:r>
          </a:p>
        </p:txBody>
      </p:sp>
      <p:sp>
        <p:nvSpPr>
          <p:cNvPr id="6" name="頁尾版面配置區 5"/>
          <p:cNvSpPr>
            <a:spLocks noGrp="1"/>
          </p:cNvSpPr>
          <p:nvPr>
            <p:ph type="ftr" sz="quarter" idx="4"/>
          </p:nvPr>
        </p:nvSpPr>
        <p:spPr>
          <a:xfrm>
            <a:off x="0" y="9722746"/>
            <a:ext cx="3079889" cy="511811"/>
          </a:xfrm>
          <a:prstGeom prst="rect">
            <a:avLst/>
          </a:prstGeom>
        </p:spPr>
        <p:txBody>
          <a:bodyPr vert="horz" lIns="94805" tIns="47402" rIns="94805" bIns="47402" rtlCol="0" anchor="b"/>
          <a:lstStyle>
            <a:lvl1pPr algn="l" fontAlgn="auto">
              <a:spcBef>
                <a:spcPts val="0"/>
              </a:spcBef>
              <a:spcAft>
                <a:spcPts val="0"/>
              </a:spcAft>
              <a:defRPr kumimoji="0" sz="1200">
                <a:latin typeface="+mn-lt"/>
                <a:ea typeface="+mn-ea"/>
              </a:defRPr>
            </a:lvl1pPr>
          </a:lstStyle>
          <a:p>
            <a:pPr>
              <a:defRPr/>
            </a:pPr>
            <a:endParaRPr lang="zh-TW" altLang="en-US"/>
          </a:p>
        </p:txBody>
      </p:sp>
      <p:sp>
        <p:nvSpPr>
          <p:cNvPr id="7" name="投影片編號版面配置區 6"/>
          <p:cNvSpPr>
            <a:spLocks noGrp="1"/>
          </p:cNvSpPr>
          <p:nvPr>
            <p:ph type="sldNum" sz="quarter" idx="5"/>
          </p:nvPr>
        </p:nvSpPr>
        <p:spPr>
          <a:xfrm>
            <a:off x="4024102" y="9722746"/>
            <a:ext cx="3079889" cy="511811"/>
          </a:xfrm>
          <a:prstGeom prst="rect">
            <a:avLst/>
          </a:prstGeom>
        </p:spPr>
        <p:txBody>
          <a:bodyPr vert="horz" lIns="94805" tIns="47402" rIns="94805" bIns="47402" rtlCol="0" anchor="b"/>
          <a:lstStyle>
            <a:lvl1pPr algn="r" fontAlgn="auto">
              <a:spcBef>
                <a:spcPts val="0"/>
              </a:spcBef>
              <a:spcAft>
                <a:spcPts val="0"/>
              </a:spcAft>
              <a:defRPr kumimoji="0" sz="1200">
                <a:latin typeface="+mn-lt"/>
                <a:ea typeface="+mn-ea"/>
              </a:defRPr>
            </a:lvl1pPr>
          </a:lstStyle>
          <a:p>
            <a:pPr>
              <a:defRPr/>
            </a:pPr>
            <a:fld id="{266BD168-1396-4F32-9B42-E9B8BD051D4E}" type="slidenum">
              <a:rPr lang="zh-TW" altLang="en-US"/>
              <a:pPr>
                <a:defRPr/>
              </a:pPr>
              <a:t>‹#›</a:t>
            </a:fld>
            <a:endParaRPr lang="zh-TW" altLang="en-US"/>
          </a:p>
        </p:txBody>
      </p:sp>
    </p:spTree>
    <p:extLst>
      <p:ext uri="{BB962C8B-B14F-4D97-AF65-F5344CB8AC3E}">
        <p14:creationId xmlns:p14="http://schemas.microsoft.com/office/powerpoint/2010/main" val="4289437474"/>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995363" y="768350"/>
            <a:ext cx="5114925" cy="3836988"/>
          </a:xfrm>
        </p:spPr>
      </p:sp>
      <p:sp>
        <p:nvSpPr>
          <p:cNvPr id="3" name="備忘稿版面配置區 2"/>
          <p:cNvSpPr>
            <a:spLocks noGrp="1"/>
          </p:cNvSpPr>
          <p:nvPr>
            <p:ph type="body" idx="1"/>
          </p:nvPr>
        </p:nvSpPr>
        <p:spPr/>
        <p:txBody>
          <a:bodyPr/>
          <a:lstStyle/>
          <a:p>
            <a:r>
              <a:rPr lang="zh-TW" altLang="en-US" dirty="0"/>
              <a:t>各位口試委員、教授、同學大家好，</a:t>
            </a:r>
            <a:endParaRPr lang="en-US" altLang="zh-TW" dirty="0"/>
          </a:p>
          <a:p>
            <a:r>
              <a:rPr lang="zh-TW" altLang="en-US" dirty="0"/>
              <a:t>我是研究生游子謙，我的指導教授是蘇木春教授。</a:t>
            </a:r>
            <a:endParaRPr lang="en-US" altLang="zh-TW" dirty="0"/>
          </a:p>
          <a:p>
            <a:r>
              <a:rPr lang="zh-TW" altLang="en-US" dirty="0"/>
              <a:t>我今天要報告的研究題目是基於深度學習之冠狀動脈分割及其應用</a:t>
            </a:r>
            <a:endParaRPr lang="en-US" altLang="zh-TW" dirty="0"/>
          </a:p>
          <a:p>
            <a:r>
              <a:rPr lang="en-US" altLang="zh-TW" dirty="0"/>
              <a:t>Deep Learning Based Coronary Artery Segmentation and Application</a:t>
            </a:r>
          </a:p>
          <a:p>
            <a:endParaRPr lang="en-US" altLang="zh-TW" dirty="0"/>
          </a:p>
        </p:txBody>
      </p:sp>
    </p:spTree>
    <p:extLst>
      <p:ext uri="{BB962C8B-B14F-4D97-AF65-F5344CB8AC3E}">
        <p14:creationId xmlns:p14="http://schemas.microsoft.com/office/powerpoint/2010/main" val="3728479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10</a:t>
            </a:fld>
            <a:endParaRPr lang="zh-TW" altLang="en-US"/>
          </a:p>
        </p:txBody>
      </p:sp>
    </p:spTree>
    <p:extLst>
      <p:ext uri="{BB962C8B-B14F-4D97-AF65-F5344CB8AC3E}">
        <p14:creationId xmlns:p14="http://schemas.microsoft.com/office/powerpoint/2010/main" val="247139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電腦斷層掃描，也就是醫生常說的</a:t>
            </a:r>
            <a:r>
              <a:rPr lang="en-US" altLang="zh-TW" dirty="0"/>
              <a:t>CT</a:t>
            </a:r>
            <a:r>
              <a:rPr lang="zh-TW" altLang="en-US" dirty="0"/>
              <a:t>，</a:t>
            </a:r>
            <a:endParaRPr lang="en-US" altLang="zh-TW" dirty="0"/>
          </a:p>
          <a:p>
            <a:r>
              <a:rPr lang="zh-TW" altLang="en-US" dirty="0"/>
              <a:t>他是一個非侵入性的醫療檢查，也就是說不需要將器械伸入。</a:t>
            </a:r>
            <a:br>
              <a:rPr lang="en-US" altLang="zh-TW" dirty="0"/>
            </a:br>
            <a:r>
              <a:rPr lang="zh-TW" altLang="en-US" dirty="0"/>
              <a:t>舉個非侵入性的反例就是心導管檢查，會將心導管從身體動脈深入心臟冠狀動脈進行攝影的方式。</a:t>
            </a:r>
            <a:endParaRPr lang="en-US" altLang="zh-TW" dirty="0"/>
          </a:p>
          <a:p>
            <a:r>
              <a:rPr lang="zh-TW" altLang="en-US" dirty="0"/>
              <a:t>他能夠拍攝人體內的</a:t>
            </a:r>
            <a:r>
              <a:rPr lang="en-US" altLang="zh-TW" dirty="0"/>
              <a:t>3D</a:t>
            </a:r>
            <a:r>
              <a:rPr lang="zh-TW" altLang="en-US" dirty="0"/>
              <a:t>結構，有點像</a:t>
            </a:r>
            <a:r>
              <a:rPr lang="en-US" altLang="zh-TW" dirty="0"/>
              <a:t>3D</a:t>
            </a:r>
            <a:r>
              <a:rPr lang="zh-TW" altLang="en-US" dirty="0"/>
              <a:t>的</a:t>
            </a:r>
            <a:r>
              <a:rPr lang="en-US" altLang="zh-TW" dirty="0"/>
              <a:t>X</a:t>
            </a:r>
            <a:r>
              <a:rPr lang="zh-TW" altLang="en-US" dirty="0"/>
              <a:t>光，</a:t>
            </a:r>
            <a:br>
              <a:rPr lang="en-US" altLang="zh-TW" dirty="0"/>
            </a:br>
            <a:r>
              <a:rPr lang="zh-TW" altLang="en-US" dirty="0"/>
              <a:t>然而它的輻射相較於健康檢查常做的胸部</a:t>
            </a:r>
            <a:r>
              <a:rPr lang="en-US" altLang="zh-TW" dirty="0"/>
              <a:t>X</a:t>
            </a:r>
            <a:r>
              <a:rPr lang="zh-TW" altLang="en-US" dirty="0"/>
              <a:t>光來說大約是</a:t>
            </a:r>
            <a:r>
              <a:rPr lang="en-US" altLang="zh-TW" dirty="0"/>
              <a:t>250~350</a:t>
            </a:r>
            <a:r>
              <a:rPr lang="zh-TW" altLang="en-US" dirty="0"/>
              <a:t>倍，因此輻射暴露較高</a:t>
            </a:r>
            <a:endParaRPr lang="en-US" altLang="zh-TW" dirty="0"/>
          </a:p>
          <a:p>
            <a:r>
              <a:rPr lang="zh-TW" altLang="en-US" dirty="0"/>
              <a:t>搭配注射含碘的顯影劑，在拍攝時可以加強血管對比度</a:t>
            </a:r>
            <a:r>
              <a:rPr lang="en-US" altLang="zh-TW" dirty="0"/>
              <a:t>(</a:t>
            </a:r>
            <a:r>
              <a:rPr lang="zh-TW" altLang="en-US" dirty="0"/>
              <a:t>密度，有顯影劑的部分在影像中會較亮</a:t>
            </a:r>
            <a:r>
              <a:rPr lang="en-US" altLang="zh-TW" dirty="0"/>
              <a:t>)</a:t>
            </a:r>
            <a:br>
              <a:rPr lang="en-US" altLang="zh-TW" dirty="0"/>
            </a:br>
            <a:br>
              <a:rPr lang="en-US" altLang="zh-TW" dirty="0"/>
            </a:br>
            <a:br>
              <a:rPr lang="en-US" altLang="zh-TW" dirty="0"/>
            </a:br>
            <a:r>
              <a:rPr lang="en-US" altLang="zh-TW" dirty="0"/>
              <a:t>CT</a:t>
            </a:r>
            <a:r>
              <a:rPr lang="zh-TW" altLang="en-US" dirty="0"/>
              <a:t>儀器圖來源：</a:t>
            </a:r>
            <a:r>
              <a:rPr lang="en-US" altLang="zh-TW" dirty="0"/>
              <a:t>https://zh.wikipedia.org/wiki/File:UPMCEast_CTscan.jpg</a:t>
            </a:r>
          </a:p>
          <a:p>
            <a:r>
              <a:rPr lang="en-US" altLang="zh-TW" dirty="0"/>
              <a:t>CT</a:t>
            </a:r>
            <a:r>
              <a:rPr lang="zh-TW" altLang="en-US" dirty="0"/>
              <a:t>輻射劑量：</a:t>
            </a:r>
            <a:r>
              <a:rPr lang="en-US" altLang="zh-TW" dirty="0"/>
              <a:t>https://zh.wikipedia.org/wiki/X%E5%B0%84%E7%BA%BF%E8%AE%A1%E7%AE%97%E6%9C%BA%E6%96%AD%E5%B1%82%E6%88%90%E5%83%8F#%E8%BC%BB%E5%B0%84%E5%8A%91%E9%87%8F</a:t>
            </a:r>
            <a:endParaRPr lang="zh-TW" altLang="en-US" dirty="0"/>
          </a:p>
        </p:txBody>
      </p:sp>
    </p:spTree>
    <p:extLst>
      <p:ext uri="{BB962C8B-B14F-4D97-AF65-F5344CB8AC3E}">
        <p14:creationId xmlns:p14="http://schemas.microsoft.com/office/powerpoint/2010/main" val="3060877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這邊是我們手上資料有的同一受檢者，在差不多位置的心臟</a:t>
            </a:r>
            <a:r>
              <a:rPr lang="en-US" altLang="zh-TW" dirty="0"/>
              <a:t>CT</a:t>
            </a:r>
            <a:r>
              <a:rPr lang="zh-TW" altLang="en-US" dirty="0"/>
              <a:t>單一切片資料，</a:t>
            </a:r>
            <a:br>
              <a:rPr lang="en-US" altLang="zh-TW" dirty="0"/>
            </a:br>
            <a:r>
              <a:rPr lang="zh-TW" altLang="en-US" dirty="0"/>
              <a:t>左邊是無顯影劑增強資料，右邊是有顯影劑的，圖片中間是心臟部分，</a:t>
            </a:r>
            <a:endParaRPr lang="en-US" altLang="zh-TW" dirty="0"/>
          </a:p>
          <a:p>
            <a:r>
              <a:rPr lang="zh-TW" altLang="en-US" dirty="0"/>
              <a:t>有亮白的部分代表是有顯影劑通過也就是有血液流過的部分，此外紅圈部分是冠狀動脈的位置</a:t>
            </a:r>
            <a:endParaRPr lang="en-US" altLang="zh-TW" dirty="0"/>
          </a:p>
        </p:txBody>
      </p:sp>
    </p:spTree>
    <p:extLst>
      <p:ext uri="{BB962C8B-B14F-4D97-AF65-F5344CB8AC3E}">
        <p14:creationId xmlns:p14="http://schemas.microsoft.com/office/powerpoint/2010/main" val="38746187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b="0" dirty="0">
                <a:solidFill>
                  <a:srgbClr val="000000"/>
                </a:solidFill>
                <a:latin typeface="+mn-lt"/>
                <a:ea typeface="+mn-ea"/>
              </a:rPr>
              <a:t>Hounsfield Units</a:t>
            </a:r>
            <a:r>
              <a:rPr lang="zh-TW" altLang="en-US" b="0" dirty="0">
                <a:solidFill>
                  <a:srgbClr val="000000"/>
                </a:solidFill>
                <a:latin typeface="+mn-lt"/>
                <a:ea typeface="+mn-ea"/>
              </a:rPr>
              <a:t>簡稱</a:t>
            </a:r>
            <a:r>
              <a:rPr lang="en-US" altLang="zh-TW" b="0" dirty="0">
                <a:solidFill>
                  <a:srgbClr val="000000"/>
                </a:solidFill>
                <a:latin typeface="+mn-lt"/>
                <a:ea typeface="+mn-ea"/>
              </a:rPr>
              <a:t>HU</a:t>
            </a:r>
            <a:r>
              <a:rPr lang="zh-TW" altLang="en-US" b="0" dirty="0">
                <a:solidFill>
                  <a:srgbClr val="000000"/>
                </a:solidFill>
                <a:latin typeface="+mn-lt"/>
                <a:ea typeface="+mn-ea"/>
              </a:rPr>
              <a:t>值，也有人說</a:t>
            </a:r>
            <a:r>
              <a:rPr lang="en-US" altLang="zh-TW" b="0" dirty="0">
                <a:solidFill>
                  <a:srgbClr val="000000"/>
                </a:solidFill>
                <a:latin typeface="+mn-lt"/>
                <a:ea typeface="+mn-ea"/>
              </a:rPr>
              <a:t>CT</a:t>
            </a:r>
            <a:r>
              <a:rPr lang="zh-TW" altLang="en-US" b="0" dirty="0">
                <a:solidFill>
                  <a:srgbClr val="000000"/>
                </a:solidFill>
                <a:latin typeface="+mn-lt"/>
                <a:ea typeface="+mn-ea"/>
              </a:rPr>
              <a:t>值，</a:t>
            </a:r>
            <a:endParaRPr lang="en-US" altLang="zh-TW" b="0" dirty="0">
              <a:solidFill>
                <a:srgbClr val="000000"/>
              </a:solidFill>
              <a:latin typeface="+mn-lt"/>
              <a:ea typeface="+mn-ea"/>
            </a:endParaRPr>
          </a:p>
          <a:p>
            <a:r>
              <a:rPr lang="zh-TW" altLang="en-US" dirty="0"/>
              <a:t>他是電腦斷層掃描影像標準化的數值單位，</a:t>
            </a:r>
            <a:endParaRPr lang="en-US" altLang="zh-TW" dirty="0"/>
          </a:p>
          <a:p>
            <a:r>
              <a:rPr lang="zh-TW" altLang="en-US" dirty="0"/>
              <a:t>下面的式子是它的定義，而在標準溫度以及標準壓力下，</a:t>
            </a:r>
            <a:br>
              <a:rPr lang="en-US" altLang="zh-TW" dirty="0"/>
            </a:br>
            <a:r>
              <a:rPr lang="zh-TW" altLang="en-US" dirty="0"/>
              <a:t>蒸餾水被定義為</a:t>
            </a:r>
            <a:r>
              <a:rPr lang="en-US" altLang="zh-TW" dirty="0"/>
              <a:t>0HU</a:t>
            </a:r>
            <a:r>
              <a:rPr lang="zh-TW" altLang="en-US" dirty="0"/>
              <a:t>、控器被定義為</a:t>
            </a:r>
            <a:r>
              <a:rPr lang="en-US" altLang="zh-TW" dirty="0"/>
              <a:t>-1000HU</a:t>
            </a:r>
            <a:r>
              <a:rPr lang="zh-TW" altLang="en-US" dirty="0"/>
              <a:t>。</a:t>
            </a:r>
          </a:p>
        </p:txBody>
      </p:sp>
    </p:spTree>
    <p:extLst>
      <p:ext uri="{BB962C8B-B14F-4D97-AF65-F5344CB8AC3E}">
        <p14:creationId xmlns:p14="http://schemas.microsoft.com/office/powerpoint/2010/main" val="8487552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這邊是一張頭部電腦斷層掃瞄常見之</a:t>
            </a:r>
            <a:r>
              <a:rPr lang="en-US" altLang="zh-TW" dirty="0"/>
              <a:t>HU</a:t>
            </a:r>
            <a:r>
              <a:rPr lang="zh-TW" altLang="en-US" dirty="0"/>
              <a:t>值對照表，</a:t>
            </a:r>
            <a:br>
              <a:rPr lang="en-US" altLang="zh-TW" dirty="0"/>
            </a:br>
            <a:r>
              <a:rPr lang="zh-TW" altLang="en-US" dirty="0"/>
              <a:t>剛剛提到的水和空氣，在這邊分別為</a:t>
            </a:r>
            <a:r>
              <a:rPr lang="en-US" altLang="zh-TW" dirty="0"/>
              <a:t>0</a:t>
            </a:r>
            <a:r>
              <a:rPr lang="zh-TW" altLang="en-US" dirty="0"/>
              <a:t>，</a:t>
            </a:r>
            <a:r>
              <a:rPr lang="en-US" altLang="zh-TW" dirty="0"/>
              <a:t>-1000</a:t>
            </a:r>
            <a:r>
              <a:rPr lang="zh-TW" altLang="en-US" dirty="0"/>
              <a:t> </a:t>
            </a:r>
            <a:r>
              <a:rPr lang="en-US" altLang="zh-TW" dirty="0"/>
              <a:t>(CSF</a:t>
            </a:r>
            <a:r>
              <a:rPr lang="zh-TW" altLang="en-US" dirty="0"/>
              <a:t>是腦脊髓液</a:t>
            </a:r>
            <a:r>
              <a:rPr lang="en-US" altLang="zh-TW" dirty="0"/>
              <a:t>)</a:t>
            </a:r>
          </a:p>
          <a:p>
            <a:r>
              <a:rPr lang="en-US" altLang="zh-TW" dirty="0"/>
              <a:t>HU</a:t>
            </a:r>
            <a:r>
              <a:rPr lang="zh-TW" altLang="en-US" dirty="0"/>
              <a:t>值隨著組織密度約高而增高，</a:t>
            </a:r>
            <a:endParaRPr lang="en-US" altLang="zh-TW" dirty="0"/>
          </a:p>
          <a:p>
            <a:r>
              <a:rPr lang="zh-TW" altLang="en-US" dirty="0"/>
              <a:t>像脂肪密度比水低，所以他的</a:t>
            </a:r>
            <a:r>
              <a:rPr lang="en-US" altLang="zh-TW" dirty="0"/>
              <a:t>HU</a:t>
            </a:r>
            <a:r>
              <a:rPr lang="zh-TW" altLang="en-US" dirty="0"/>
              <a:t>值小於</a:t>
            </a:r>
            <a:r>
              <a:rPr lang="en-US" altLang="zh-TW" dirty="0"/>
              <a:t>0</a:t>
            </a:r>
            <a:r>
              <a:rPr lang="zh-TW" altLang="en-US" dirty="0"/>
              <a:t>，</a:t>
            </a:r>
            <a:endParaRPr lang="en-US" altLang="zh-TW" dirty="0"/>
          </a:p>
          <a:p>
            <a:r>
              <a:rPr lang="zh-TW" altLang="en-US" dirty="0"/>
              <a:t>骨頭的密度很高，在邊</a:t>
            </a:r>
            <a:r>
              <a:rPr lang="en-US" altLang="zh-TW" dirty="0"/>
              <a:t>HU</a:t>
            </a:r>
            <a:r>
              <a:rPr lang="zh-TW" altLang="en-US" dirty="0"/>
              <a:t>值大約是</a:t>
            </a:r>
            <a:r>
              <a:rPr lang="en-US" altLang="zh-TW" dirty="0"/>
              <a:t>1000</a:t>
            </a:r>
            <a:r>
              <a:rPr lang="zh-TW" altLang="en-US" dirty="0"/>
              <a:t>以上</a:t>
            </a:r>
            <a:endParaRPr lang="en-US" altLang="zh-TW" dirty="0"/>
          </a:p>
          <a:p>
            <a:br>
              <a:rPr lang="en-US" altLang="zh-TW" dirty="0"/>
            </a:br>
            <a:br>
              <a:rPr lang="en-US" altLang="zh-TW" dirty="0"/>
            </a:br>
            <a:br>
              <a:rPr lang="en-US" altLang="zh-TW" dirty="0"/>
            </a:br>
            <a:r>
              <a:rPr lang="en-US" altLang="zh-TW" dirty="0"/>
              <a:t>HU</a:t>
            </a:r>
            <a:r>
              <a:rPr lang="zh-TW" altLang="en-US" dirty="0"/>
              <a:t>對照表與圖片：</a:t>
            </a:r>
            <a:r>
              <a:rPr lang="en-US" altLang="zh-TW" dirty="0"/>
              <a:t>https://www.sciencedirect.com/topics/medicine-and-dentistry/hounsfield-scale</a:t>
            </a:r>
            <a:endParaRPr lang="zh-TW" altLang="en-US" dirty="0"/>
          </a:p>
        </p:txBody>
      </p:sp>
    </p:spTree>
    <p:extLst>
      <p:ext uri="{BB962C8B-B14F-4D97-AF65-F5344CB8AC3E}">
        <p14:creationId xmlns:p14="http://schemas.microsoft.com/office/powerpoint/2010/main" val="33828141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再來介紹本研究要分割的冠狀動脈，</a:t>
            </a:r>
            <a:endParaRPr lang="en-US" altLang="zh-TW" dirty="0"/>
          </a:p>
          <a:p>
            <a:r>
              <a:rPr lang="zh-TW" altLang="en-US" dirty="0"/>
              <a:t>冠狀動脈是用來供應心臟氧氣以及養分的血管，他與主動脈</a:t>
            </a:r>
            <a:r>
              <a:rPr lang="en-US" altLang="zh-TW" dirty="0"/>
              <a:t>(Aorta)</a:t>
            </a:r>
            <a:r>
              <a:rPr lang="zh-TW" altLang="en-US" dirty="0"/>
              <a:t>相連，</a:t>
            </a:r>
            <a:endParaRPr lang="en-US" altLang="zh-TW" dirty="0"/>
          </a:p>
          <a:p>
            <a:r>
              <a:rPr lang="zh-TW" altLang="en-US" dirty="0"/>
              <a:t>並且主要可以分為三個主支，</a:t>
            </a:r>
            <a:r>
              <a:rPr lang="en-US" altLang="zh-TW" dirty="0"/>
              <a:t>RCA</a:t>
            </a:r>
            <a:r>
              <a:rPr lang="zh-TW" altLang="en-US" dirty="0"/>
              <a:t>、</a:t>
            </a:r>
            <a:r>
              <a:rPr lang="en-US" altLang="zh-TW" dirty="0"/>
              <a:t>LAD</a:t>
            </a:r>
            <a:r>
              <a:rPr lang="zh-TW" altLang="en-US" dirty="0"/>
              <a:t>、</a:t>
            </a:r>
            <a:r>
              <a:rPr lang="en-US" altLang="zh-TW" dirty="0"/>
              <a:t>LCX</a:t>
            </a:r>
            <a:r>
              <a:rPr lang="zh-TW" altLang="en-US" dirty="0"/>
              <a:t>，其中</a:t>
            </a:r>
            <a:r>
              <a:rPr lang="en-US" altLang="zh-TW" dirty="0"/>
              <a:t>LAD</a:t>
            </a:r>
            <a:r>
              <a:rPr lang="zh-TW" altLang="en-US" dirty="0"/>
              <a:t>、</a:t>
            </a:r>
            <a:r>
              <a:rPr lang="en-US" altLang="zh-TW" dirty="0"/>
              <a:t>LCX</a:t>
            </a:r>
            <a:r>
              <a:rPr lang="zh-TW" altLang="en-US" dirty="0"/>
              <a:t>一開始會是同一個條</a:t>
            </a:r>
            <a:r>
              <a:rPr lang="en-US" altLang="zh-TW" dirty="0"/>
              <a:t>LM</a:t>
            </a:r>
            <a:r>
              <a:rPr lang="zh-TW" altLang="en-US" dirty="0"/>
              <a:t>後分出，</a:t>
            </a:r>
            <a:br>
              <a:rPr lang="en-US" altLang="zh-TW" dirty="0"/>
            </a:br>
            <a:r>
              <a:rPr lang="zh-TW" altLang="en-US" dirty="0"/>
              <a:t>常見的病灶有鈣化、血管狹窄，引起的疾病有心絞痛以及心肌梗塞，也就是冠狀動脈塞住了</a:t>
            </a:r>
          </a:p>
        </p:txBody>
      </p:sp>
    </p:spTree>
    <p:extLst>
      <p:ext uri="{BB962C8B-B14F-4D97-AF65-F5344CB8AC3E}">
        <p14:creationId xmlns:p14="http://schemas.microsoft.com/office/powerpoint/2010/main" val="32790847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接下來介紹本研究用來做影像分割</a:t>
            </a:r>
            <a:r>
              <a:rPr lang="en-US" altLang="zh-TW" dirty="0"/>
              <a:t>Segmentation</a:t>
            </a:r>
            <a:r>
              <a:rPr lang="zh-TW" altLang="en-US" dirty="0"/>
              <a:t>的模型</a:t>
            </a:r>
            <a:r>
              <a:rPr lang="en-US" altLang="zh-TW" dirty="0"/>
              <a:t>3D</a:t>
            </a:r>
            <a:r>
              <a:rPr lang="zh-TW" altLang="en-US" dirty="0"/>
              <a:t> </a:t>
            </a:r>
            <a:r>
              <a:rPr lang="en-US" altLang="zh-TW" dirty="0"/>
              <a:t>U-Net</a:t>
            </a:r>
            <a:r>
              <a:rPr lang="zh-TW" altLang="en-US" dirty="0"/>
              <a:t>，</a:t>
            </a:r>
            <a:br>
              <a:rPr lang="en-US" altLang="zh-TW" dirty="0"/>
            </a:br>
            <a:r>
              <a:rPr lang="zh-TW" altLang="en-US" dirty="0"/>
              <a:t>他是</a:t>
            </a:r>
            <a:r>
              <a:rPr lang="en-US" altLang="zh-TW" dirty="0"/>
              <a:t>2D U-Net</a:t>
            </a:r>
            <a:r>
              <a:rPr lang="zh-TW" altLang="en-US" dirty="0"/>
              <a:t>變成</a:t>
            </a:r>
            <a:r>
              <a:rPr lang="en-US" altLang="zh-TW" dirty="0"/>
              <a:t>3D</a:t>
            </a:r>
            <a:r>
              <a:rPr lang="zh-TW" altLang="en-US" dirty="0"/>
              <a:t>版本，選用他因為他較適用</a:t>
            </a:r>
            <a:r>
              <a:rPr lang="en-US" altLang="zh-TW" dirty="0"/>
              <a:t>3D</a:t>
            </a:r>
            <a:r>
              <a:rPr lang="zh-TW" altLang="en-US" dirty="0"/>
              <a:t>影像的分割任務。</a:t>
            </a:r>
            <a:endParaRPr lang="en-US" altLang="zh-TW" dirty="0"/>
          </a:p>
          <a:p>
            <a:r>
              <a:rPr lang="zh-TW" altLang="en-US" dirty="0"/>
              <a:t>其特色為它的下採樣、上採樣層，模型結構看起來像是一個</a:t>
            </a:r>
            <a:r>
              <a:rPr lang="en-US" altLang="zh-TW" dirty="0"/>
              <a:t>U</a:t>
            </a:r>
            <a:r>
              <a:rPr lang="zh-TW" altLang="en-US" dirty="0"/>
              <a:t>型，</a:t>
            </a:r>
            <a:endParaRPr lang="en-US" altLang="zh-TW" dirty="0"/>
          </a:p>
          <a:p>
            <a:r>
              <a:rPr lang="zh-TW" altLang="en-US" dirty="0"/>
              <a:t>然後他在下採樣時，除了把模型參數向下傳遞，</a:t>
            </a:r>
            <a:br>
              <a:rPr lang="en-US" altLang="zh-TW" dirty="0"/>
            </a:br>
            <a:r>
              <a:rPr lang="zh-TW" altLang="en-US" dirty="0"/>
              <a:t>也將模型參數傳遞給同樣影像大小的上採樣層，</a:t>
            </a:r>
            <a:br>
              <a:rPr lang="en-US" altLang="zh-TW" dirty="0"/>
            </a:br>
            <a:r>
              <a:rPr lang="zh-TW" altLang="en-US" dirty="0"/>
              <a:t>減少了</a:t>
            </a:r>
            <a:r>
              <a:rPr lang="en-US" altLang="zh-TW" dirty="0"/>
              <a:t>CNN</a:t>
            </a:r>
            <a:r>
              <a:rPr lang="zh-TW" altLang="en-US" dirty="0"/>
              <a:t>模型在下採樣增加語意特徵卻同時損失位置特徵的狀況，</a:t>
            </a:r>
            <a:br>
              <a:rPr lang="en-US" altLang="zh-TW" dirty="0"/>
            </a:br>
            <a:r>
              <a:rPr lang="zh-TW" altLang="en-US" dirty="0"/>
              <a:t>這個模型被大量用於醫學影像分割任務中，</a:t>
            </a:r>
            <a:br>
              <a:rPr lang="en-US" altLang="zh-TW" dirty="0"/>
            </a:br>
            <a:r>
              <a:rPr lang="zh-TW" altLang="en-US" dirty="0"/>
              <a:t>右圖為一個</a:t>
            </a:r>
            <a:r>
              <a:rPr lang="en-US" altLang="zh-TW" dirty="0"/>
              <a:t>GitHub</a:t>
            </a:r>
            <a:r>
              <a:rPr lang="zh-TW" altLang="en-US" dirty="0"/>
              <a:t>上一個腦瘤分割競賽，運用</a:t>
            </a:r>
            <a:r>
              <a:rPr lang="en-US" altLang="zh-TW" dirty="0"/>
              <a:t>3D U-Net</a:t>
            </a:r>
            <a:r>
              <a:rPr lang="zh-TW" altLang="en-US" dirty="0"/>
              <a:t>進行分割的結果。</a:t>
            </a:r>
            <a:endParaRPr lang="en-US" altLang="zh-TW" dirty="0"/>
          </a:p>
          <a:p>
            <a:br>
              <a:rPr lang="en-US" altLang="zh-TW" dirty="0"/>
            </a:br>
            <a:r>
              <a:rPr lang="zh-TW" altLang="en-US" dirty="0"/>
              <a:t>分割動畫圖</a:t>
            </a:r>
            <a:r>
              <a:rPr lang="en-US" altLang="zh-TW" dirty="0"/>
              <a:t>https://github.com/ellisdg/3DUnetCNN</a:t>
            </a:r>
            <a:endParaRPr lang="zh-TW" altLang="en-US" dirty="0"/>
          </a:p>
        </p:txBody>
      </p:sp>
    </p:spTree>
    <p:extLst>
      <p:ext uri="{BB962C8B-B14F-4D97-AF65-F5344CB8AC3E}">
        <p14:creationId xmlns:p14="http://schemas.microsoft.com/office/powerpoint/2010/main" val="34819810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這張圖是</a:t>
            </a:r>
            <a:r>
              <a:rPr lang="en-US" altLang="zh-TW" dirty="0"/>
              <a:t>3D U-Net</a:t>
            </a:r>
            <a:r>
              <a:rPr lang="zh-TW" altLang="en-US" dirty="0"/>
              <a:t>論文中的架構圖，</a:t>
            </a:r>
            <a:br>
              <a:rPr lang="en-US" altLang="zh-TW" dirty="0"/>
            </a:br>
            <a:r>
              <a:rPr lang="zh-TW" altLang="en-US" dirty="0"/>
              <a:t>可以看到下採樣層以及上採樣層的形狀像個</a:t>
            </a:r>
            <a:r>
              <a:rPr lang="en-US" altLang="zh-TW" dirty="0"/>
              <a:t>U</a:t>
            </a:r>
            <a:r>
              <a:rPr lang="zh-TW" altLang="en-US" dirty="0"/>
              <a:t>型，因此得名</a:t>
            </a:r>
            <a:r>
              <a:rPr lang="en-US" altLang="zh-TW" dirty="0"/>
              <a:t>U-Net</a:t>
            </a:r>
            <a:r>
              <a:rPr lang="zh-TW" altLang="en-US" dirty="0"/>
              <a:t>，</a:t>
            </a:r>
            <a:br>
              <a:rPr lang="en-US" altLang="zh-TW" dirty="0"/>
            </a:br>
            <a:r>
              <a:rPr lang="zh-TW" altLang="en-US" dirty="0"/>
              <a:t>其中可以看到有連接，將下採樣時的特徵傳遞給上採樣層。</a:t>
            </a:r>
            <a:br>
              <a:rPr lang="en-US" altLang="zh-TW" dirty="0"/>
            </a:br>
            <a:br>
              <a:rPr lang="en-US" altLang="zh-TW" dirty="0"/>
            </a:br>
            <a:r>
              <a:rPr lang="en-US" altLang="zh-TW" dirty="0"/>
              <a:t>https://www.hpa.gov.tw/Pages/Detail.aspx?nodeid=632&amp;pid=1188</a:t>
            </a:r>
            <a:endParaRPr lang="zh-TW" altLang="en-US" dirty="0"/>
          </a:p>
        </p:txBody>
      </p:sp>
    </p:spTree>
    <p:extLst>
      <p:ext uri="{BB962C8B-B14F-4D97-AF65-F5344CB8AC3E}">
        <p14:creationId xmlns:p14="http://schemas.microsoft.com/office/powerpoint/2010/main" val="41127243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err="1"/>
              <a:t>CycleGAN</a:t>
            </a:r>
            <a:r>
              <a:rPr lang="zh-TW" altLang="en-US" dirty="0"/>
              <a:t>是一個風格轉換的深度學習模型，</a:t>
            </a:r>
            <a:br>
              <a:rPr lang="en-US" altLang="zh-TW" dirty="0"/>
            </a:br>
            <a:r>
              <a:rPr lang="zh-TW" altLang="en-US" dirty="0"/>
              <a:t>其他特色是運用了兩組</a:t>
            </a:r>
            <a:r>
              <a:rPr lang="en-US" altLang="zh-TW" dirty="0"/>
              <a:t>Generator</a:t>
            </a:r>
            <a:r>
              <a:rPr lang="zh-TW" altLang="en-US" dirty="0"/>
              <a:t>以及</a:t>
            </a:r>
            <a:r>
              <a:rPr lang="en-US" altLang="zh-TW" dirty="0"/>
              <a:t>Discriminator</a:t>
            </a:r>
            <a:r>
              <a:rPr lang="zh-TW" altLang="en-US" dirty="0"/>
              <a:t>，達到循環一致性，</a:t>
            </a:r>
            <a:endParaRPr lang="en-US" altLang="zh-TW" dirty="0"/>
          </a:p>
          <a:p>
            <a:r>
              <a:rPr lang="zh-TW" altLang="en-US" dirty="0"/>
              <a:t>這邊的循環一致性是指，要保證今天我把一個東西從</a:t>
            </a:r>
            <a:r>
              <a:rPr lang="en-US" altLang="zh-TW" dirty="0"/>
              <a:t>Domain</a:t>
            </a:r>
            <a:r>
              <a:rPr lang="zh-TW" altLang="en-US" dirty="0"/>
              <a:t> </a:t>
            </a:r>
            <a:r>
              <a:rPr lang="en-US" altLang="zh-TW" dirty="0"/>
              <a:t>A</a:t>
            </a:r>
            <a:r>
              <a:rPr lang="zh-TW" altLang="en-US" dirty="0"/>
              <a:t>轉換到</a:t>
            </a:r>
            <a:r>
              <a:rPr lang="en-US" altLang="zh-TW" dirty="0"/>
              <a:t>Domain</a:t>
            </a:r>
            <a:r>
              <a:rPr lang="zh-TW" altLang="en-US" dirty="0"/>
              <a:t> </a:t>
            </a:r>
            <a:r>
              <a:rPr lang="en-US" altLang="zh-TW" dirty="0"/>
              <a:t>B</a:t>
            </a:r>
            <a:r>
              <a:rPr lang="zh-TW" altLang="en-US" dirty="0"/>
              <a:t>時，</a:t>
            </a:r>
            <a:br>
              <a:rPr lang="en-US" altLang="zh-TW" dirty="0"/>
            </a:br>
            <a:r>
              <a:rPr lang="zh-TW" altLang="en-US" dirty="0"/>
              <a:t>轉換後的圖片還要能從</a:t>
            </a:r>
            <a:r>
              <a:rPr lang="en-US" altLang="zh-TW" dirty="0"/>
              <a:t>Domain B</a:t>
            </a:r>
            <a:r>
              <a:rPr lang="zh-TW" altLang="en-US" dirty="0"/>
              <a:t>轉得回</a:t>
            </a:r>
            <a:r>
              <a:rPr lang="en-US" altLang="zh-TW" dirty="0"/>
              <a:t>Domain A</a:t>
            </a:r>
            <a:r>
              <a:rPr lang="zh-TW" altLang="en-US" dirty="0"/>
              <a:t>，例如下面的馬與斑馬轉換。</a:t>
            </a:r>
            <a:endParaRPr lang="en-US" altLang="zh-TW" dirty="0"/>
          </a:p>
          <a:p>
            <a:r>
              <a:rPr lang="zh-TW" altLang="en-US" dirty="0"/>
              <a:t>除此之外，他還有一個特色是能夠利用非對稱的資料集進行訓練，</a:t>
            </a:r>
            <a:br>
              <a:rPr lang="en-US" altLang="zh-TW" dirty="0"/>
            </a:br>
            <a:r>
              <a:rPr lang="zh-TW" altLang="en-US" dirty="0"/>
              <a:t>這對醫學影像的</a:t>
            </a:r>
            <a:r>
              <a:rPr lang="en-US" altLang="zh-TW" dirty="0"/>
              <a:t>Domain</a:t>
            </a:r>
            <a:r>
              <a:rPr lang="zh-TW" altLang="en-US" dirty="0"/>
              <a:t>轉換是非常大的幫助，可以將不同時間拍攝的影像拿來進行訓練，</a:t>
            </a:r>
            <a:endParaRPr lang="en-US" altLang="zh-TW" dirty="0"/>
          </a:p>
          <a:p>
            <a:r>
              <a:rPr lang="zh-TW" altLang="en-US" dirty="0"/>
              <a:t>近期也有研究把</a:t>
            </a:r>
            <a:r>
              <a:rPr lang="en-US" altLang="zh-TW" dirty="0" err="1"/>
              <a:t>CycleGAN</a:t>
            </a:r>
            <a:r>
              <a:rPr lang="zh-TW" altLang="en-US" dirty="0"/>
              <a:t>拿來用於</a:t>
            </a:r>
            <a:r>
              <a:rPr lang="en-US" altLang="zh-TW" dirty="0"/>
              <a:t>MRI(</a:t>
            </a:r>
            <a:r>
              <a:rPr lang="zh-TW" altLang="en-US" dirty="0"/>
              <a:t>也就是核磁共振</a:t>
            </a:r>
            <a:r>
              <a:rPr lang="en-US" altLang="zh-TW" dirty="0"/>
              <a:t>)</a:t>
            </a:r>
            <a:r>
              <a:rPr lang="zh-TW" altLang="en-US" dirty="0"/>
              <a:t>與</a:t>
            </a:r>
            <a:r>
              <a:rPr lang="en-US" altLang="zh-TW" dirty="0"/>
              <a:t>CT</a:t>
            </a:r>
            <a:r>
              <a:rPr lang="zh-TW" altLang="en-US" dirty="0"/>
              <a:t>的風格轉換。</a:t>
            </a:r>
            <a:endParaRPr lang="en-US" altLang="zh-TW" dirty="0"/>
          </a:p>
          <a:p>
            <a:br>
              <a:rPr lang="en-US" altLang="zh-TW" dirty="0"/>
            </a:br>
            <a:r>
              <a:rPr lang="en-US" altLang="zh-TW" dirty="0"/>
              <a:t>https://github.com/junyanz/pytorch-CycleGAN-and-pix2pix</a:t>
            </a:r>
            <a:endParaRPr lang="zh-TW" altLang="en-US" dirty="0"/>
          </a:p>
        </p:txBody>
      </p:sp>
    </p:spTree>
    <p:extLst>
      <p:ext uri="{BB962C8B-B14F-4D97-AF65-F5344CB8AC3E}">
        <p14:creationId xmlns:p14="http://schemas.microsoft.com/office/powerpoint/2010/main" val="13834871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err="1"/>
              <a:t>CycleGAN</a:t>
            </a:r>
            <a:r>
              <a:rPr lang="zh-TW" altLang="en-US" dirty="0"/>
              <a:t>的模型架構如這張圖，</a:t>
            </a:r>
            <a:endParaRPr lang="en-US" altLang="zh-TW" dirty="0"/>
          </a:p>
          <a:p>
            <a:r>
              <a:rPr lang="zh-TW" altLang="en-US" dirty="0"/>
              <a:t>左邊的</a:t>
            </a:r>
            <a:r>
              <a:rPr lang="en-US" altLang="zh-TW" dirty="0"/>
              <a:t>X</a:t>
            </a:r>
            <a:r>
              <a:rPr lang="zh-TW" altLang="en-US" dirty="0"/>
              <a:t>、</a:t>
            </a:r>
            <a:r>
              <a:rPr lang="en-US" altLang="zh-TW" dirty="0"/>
              <a:t>Y</a:t>
            </a:r>
            <a:r>
              <a:rPr lang="zh-TW" altLang="en-US" dirty="0"/>
              <a:t>就是兩種</a:t>
            </a:r>
            <a:r>
              <a:rPr lang="en-US" altLang="zh-TW" dirty="0"/>
              <a:t>Domain</a:t>
            </a:r>
            <a:r>
              <a:rPr lang="zh-TW" altLang="en-US" dirty="0"/>
              <a:t>，以前面的例子來說可以把</a:t>
            </a:r>
            <a:r>
              <a:rPr lang="en-US" altLang="zh-TW" dirty="0"/>
              <a:t>X</a:t>
            </a:r>
            <a:r>
              <a:rPr lang="zh-TW" altLang="en-US" dirty="0"/>
              <a:t>想成馬、</a:t>
            </a:r>
            <a:r>
              <a:rPr lang="en-US" altLang="zh-TW" dirty="0"/>
              <a:t>Y</a:t>
            </a:r>
            <a:r>
              <a:rPr lang="zh-TW" altLang="en-US" dirty="0"/>
              <a:t>想成斑馬，</a:t>
            </a:r>
            <a:endParaRPr lang="en-US" altLang="zh-TW" dirty="0"/>
          </a:p>
          <a:p>
            <a:r>
              <a:rPr lang="en-US" altLang="zh-TW" dirty="0"/>
              <a:t>G</a:t>
            </a:r>
            <a:r>
              <a:rPr lang="zh-TW" altLang="en-US" dirty="0"/>
              <a:t>、</a:t>
            </a:r>
            <a:r>
              <a:rPr lang="en-US" altLang="zh-TW" dirty="0"/>
              <a:t>F</a:t>
            </a:r>
            <a:r>
              <a:rPr lang="zh-TW" altLang="en-US" dirty="0"/>
              <a:t>分別是兩個函式</a:t>
            </a:r>
            <a:r>
              <a:rPr lang="en-US" altLang="zh-TW" dirty="0"/>
              <a:t>(</a:t>
            </a:r>
            <a:r>
              <a:rPr lang="zh-TW" altLang="en-US" dirty="0"/>
              <a:t>也就是</a:t>
            </a:r>
            <a:r>
              <a:rPr lang="en-US" altLang="zh-TW" dirty="0"/>
              <a:t>Generator)</a:t>
            </a:r>
            <a:r>
              <a:rPr lang="zh-TW" altLang="en-US" dirty="0"/>
              <a:t>，</a:t>
            </a:r>
            <a:r>
              <a:rPr lang="en-US" altLang="zh-TW" dirty="0"/>
              <a:t>G</a:t>
            </a:r>
            <a:r>
              <a:rPr lang="zh-TW" altLang="en-US" dirty="0"/>
              <a:t>用來將馬轉成斑馬，</a:t>
            </a:r>
            <a:r>
              <a:rPr lang="en-US" altLang="zh-TW" dirty="0"/>
              <a:t>F</a:t>
            </a:r>
            <a:r>
              <a:rPr lang="zh-TW" altLang="en-US" dirty="0"/>
              <a:t>用來將斑馬轉成馬，</a:t>
            </a:r>
            <a:endParaRPr lang="en-US" altLang="zh-TW" dirty="0"/>
          </a:p>
          <a:p>
            <a:r>
              <a:rPr lang="en-US" altLang="zh-TW" dirty="0"/>
              <a:t>Dx</a:t>
            </a:r>
            <a:r>
              <a:rPr lang="zh-TW" altLang="en-US" dirty="0"/>
              <a:t>、</a:t>
            </a:r>
            <a:r>
              <a:rPr lang="en-US" altLang="zh-TW" dirty="0"/>
              <a:t>Dy</a:t>
            </a:r>
            <a:r>
              <a:rPr lang="zh-TW" altLang="en-US" dirty="0"/>
              <a:t>分別為兩個</a:t>
            </a:r>
            <a:r>
              <a:rPr lang="en-US" altLang="zh-TW" dirty="0"/>
              <a:t>Domain</a:t>
            </a:r>
            <a:r>
              <a:rPr lang="zh-TW" altLang="en-US" dirty="0"/>
              <a:t>的</a:t>
            </a:r>
            <a:r>
              <a:rPr lang="en-US" altLang="zh-TW" dirty="0"/>
              <a:t>Discriminator</a:t>
            </a:r>
            <a:r>
              <a:rPr lang="zh-TW" altLang="en-US" dirty="0"/>
              <a:t>，用來判斷這張圖是真實的還是由</a:t>
            </a:r>
            <a:r>
              <a:rPr lang="en-US" altLang="zh-TW" dirty="0"/>
              <a:t>Generator</a:t>
            </a:r>
            <a:r>
              <a:rPr lang="zh-TW" altLang="en-US" dirty="0"/>
              <a:t>轉出來的虛擬的，</a:t>
            </a:r>
            <a:endParaRPr lang="en-US" altLang="zh-TW" dirty="0"/>
          </a:p>
          <a:p>
            <a:endParaRPr lang="en-US" altLang="zh-TW" dirty="0"/>
          </a:p>
          <a:p>
            <a:r>
              <a:rPr lang="en-US" altLang="zh-TW" dirty="0"/>
              <a:t>Cycle GAN</a:t>
            </a:r>
            <a:r>
              <a:rPr lang="zh-TW" altLang="en-US" dirty="0"/>
              <a:t>的特色在於一個叫</a:t>
            </a:r>
            <a:r>
              <a:rPr lang="en-US" altLang="zh-TW" dirty="0"/>
              <a:t>cycle-consistency loss</a:t>
            </a:r>
            <a:r>
              <a:rPr lang="zh-TW" altLang="en-US" dirty="0"/>
              <a:t>的東西，</a:t>
            </a:r>
            <a:br>
              <a:rPr lang="en-US" altLang="zh-TW" dirty="0"/>
            </a:br>
            <a:r>
              <a:rPr lang="zh-TW" altLang="en-US" dirty="0"/>
              <a:t>他會把一個</a:t>
            </a:r>
            <a:r>
              <a:rPr lang="en-US" altLang="zh-TW" dirty="0"/>
              <a:t>x</a:t>
            </a:r>
            <a:r>
              <a:rPr lang="zh-TW" altLang="en-US" dirty="0"/>
              <a:t>用</a:t>
            </a:r>
            <a:r>
              <a:rPr lang="en-US" altLang="zh-TW" dirty="0"/>
              <a:t>G</a:t>
            </a:r>
            <a:r>
              <a:rPr lang="zh-TW" altLang="en-US" dirty="0"/>
              <a:t>轉到</a:t>
            </a:r>
            <a:r>
              <a:rPr lang="en-US" altLang="zh-TW" dirty="0"/>
              <a:t>Y domain</a:t>
            </a:r>
            <a:r>
              <a:rPr lang="zh-TW" altLang="en-US" dirty="0"/>
              <a:t>，然後再用</a:t>
            </a:r>
            <a:r>
              <a:rPr lang="en-US" altLang="zh-TW" dirty="0"/>
              <a:t>F</a:t>
            </a:r>
            <a:r>
              <a:rPr lang="zh-TW" altLang="en-US" dirty="0"/>
              <a:t>轉回</a:t>
            </a:r>
            <a:r>
              <a:rPr lang="en-US" altLang="zh-TW" dirty="0"/>
              <a:t>X</a:t>
            </a:r>
            <a:r>
              <a:rPr lang="zh-TW" altLang="en-US" dirty="0"/>
              <a:t> </a:t>
            </a:r>
            <a:r>
              <a:rPr lang="en-US" altLang="zh-TW" dirty="0"/>
              <a:t>domain</a:t>
            </a:r>
            <a:r>
              <a:rPr lang="zh-TW" altLang="en-US" dirty="0"/>
              <a:t>，</a:t>
            </a:r>
            <a:endParaRPr lang="en-US" altLang="zh-TW" dirty="0"/>
          </a:p>
          <a:p>
            <a:r>
              <a:rPr lang="zh-TW" altLang="en-US" dirty="0"/>
              <a:t>把計算原始圖片與轉過去再轉回來的差異作為</a:t>
            </a:r>
            <a:r>
              <a:rPr lang="en-US" altLang="zh-TW" dirty="0"/>
              <a:t>loss</a:t>
            </a:r>
            <a:r>
              <a:rPr lang="zh-TW" altLang="en-US" dirty="0"/>
              <a:t>計算，</a:t>
            </a:r>
            <a:endParaRPr lang="en-US" altLang="zh-TW" dirty="0"/>
          </a:p>
          <a:p>
            <a:r>
              <a:rPr lang="zh-TW" altLang="en-US" dirty="0"/>
              <a:t>同樣的也有一個</a:t>
            </a:r>
            <a:r>
              <a:rPr lang="en-US" altLang="zh-TW" dirty="0"/>
              <a:t>y</a:t>
            </a:r>
            <a:r>
              <a:rPr lang="zh-TW" altLang="en-US" dirty="0"/>
              <a:t>是完全相反的。</a:t>
            </a:r>
            <a:br>
              <a:rPr lang="en-US" altLang="zh-TW" dirty="0"/>
            </a:br>
            <a:r>
              <a:rPr lang="en-US" altLang="zh-TW" dirty="0"/>
              <a:t>https://github.com/junyanz/pytorch-CycleGAN-and-pix2pix</a:t>
            </a:r>
            <a:endParaRPr lang="zh-TW" altLang="en-US" dirty="0"/>
          </a:p>
        </p:txBody>
      </p:sp>
    </p:spTree>
    <p:extLst>
      <p:ext uri="{BB962C8B-B14F-4D97-AF65-F5344CB8AC3E}">
        <p14:creationId xmlns:p14="http://schemas.microsoft.com/office/powerpoint/2010/main" val="2255644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以下是我的大綱，我將會以這五點進行報告</a:t>
            </a:r>
          </a:p>
        </p:txBody>
      </p:sp>
    </p:spTree>
    <p:extLst>
      <p:ext uri="{BB962C8B-B14F-4D97-AF65-F5344CB8AC3E}">
        <p14:creationId xmlns:p14="http://schemas.microsoft.com/office/powerpoint/2010/main" val="18658462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接下來介紹一些相關研究</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20</a:t>
            </a:fld>
            <a:endParaRPr lang="zh-TW" altLang="en-US"/>
          </a:p>
        </p:txBody>
      </p:sp>
    </p:spTree>
    <p:extLst>
      <p:ext uri="{BB962C8B-B14F-4D97-AF65-F5344CB8AC3E}">
        <p14:creationId xmlns:p14="http://schemas.microsoft.com/office/powerpoint/2010/main" val="14559060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21</a:t>
            </a:fld>
            <a:endParaRPr lang="zh-TW" altLang="en-US"/>
          </a:p>
        </p:txBody>
      </p:sp>
    </p:spTree>
    <p:extLst>
      <p:ext uri="{BB962C8B-B14F-4D97-AF65-F5344CB8AC3E}">
        <p14:creationId xmlns:p14="http://schemas.microsoft.com/office/powerpoint/2010/main" val="32257904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br>
              <a:rPr lang="en-US" altLang="zh-TW" dirty="0"/>
            </a:br>
            <a:r>
              <a:rPr lang="zh-TW" altLang="en-US" dirty="0"/>
              <a:t>目前在利用有顯影劑增強之電腦斷層掃描影像進行血管分割以有研究有不錯的成果，</a:t>
            </a:r>
            <a:br>
              <a:rPr lang="en-US" altLang="zh-TW" dirty="0"/>
            </a:br>
            <a:r>
              <a:rPr lang="zh-TW" altLang="en-US" dirty="0"/>
              <a:t>這兩篇論文中也使用</a:t>
            </a:r>
            <a:r>
              <a:rPr lang="en-US" altLang="zh-TW" dirty="0"/>
              <a:t>3D U-Net</a:t>
            </a:r>
            <a:r>
              <a:rPr lang="zh-TW" altLang="en-US" dirty="0"/>
              <a:t>，並將原圖切成小</a:t>
            </a:r>
            <a:r>
              <a:rPr lang="en-US" altLang="zh-TW" dirty="0"/>
              <a:t>Patch</a:t>
            </a:r>
            <a:r>
              <a:rPr lang="zh-TW" altLang="en-US" dirty="0"/>
              <a:t>丟入模型，計算完成後再組回原本的大圖片，</a:t>
            </a:r>
            <a:endParaRPr lang="en-US" altLang="zh-TW" dirty="0"/>
          </a:p>
          <a:p>
            <a:r>
              <a:rPr lang="en-US" altLang="zh-TW" dirty="0"/>
              <a:t>Huang</a:t>
            </a:r>
            <a:r>
              <a:rPr lang="zh-TW" altLang="en-US" dirty="0"/>
              <a:t>等人使用</a:t>
            </a:r>
            <a:r>
              <a:rPr lang="en-US" altLang="zh-TW" dirty="0"/>
              <a:t>Patch(64,64,16)</a:t>
            </a:r>
            <a:r>
              <a:rPr lang="zh-TW" altLang="en-US" dirty="0"/>
              <a:t>、</a:t>
            </a:r>
            <a:r>
              <a:rPr lang="en-US" altLang="zh-TW" dirty="0"/>
              <a:t>Chen</a:t>
            </a:r>
            <a:r>
              <a:rPr lang="zh-TW" altLang="en-US" dirty="0"/>
              <a:t>等人使用</a:t>
            </a:r>
            <a:r>
              <a:rPr lang="en-US" altLang="zh-TW" dirty="0"/>
              <a:t>Patch(32,32,32)</a:t>
            </a:r>
            <a:r>
              <a:rPr lang="zh-TW" altLang="en-US" dirty="0"/>
              <a:t>以及使用了血管增強</a:t>
            </a:r>
            <a:r>
              <a:rPr lang="en-US" altLang="zh-TW" dirty="0"/>
              <a:t>Filter</a:t>
            </a:r>
            <a:r>
              <a:rPr lang="zh-TW" altLang="en-US" dirty="0"/>
              <a:t>、以及透過後處裡減少血管雜訊，</a:t>
            </a:r>
            <a:endParaRPr lang="en-US" altLang="zh-TW" dirty="0"/>
          </a:p>
          <a:p>
            <a:r>
              <a:rPr lang="zh-TW" altLang="en-US" dirty="0"/>
              <a:t>其中會遇到一些零碎血管的問題，如將非心臟部分的血管也當作分割目標分割出來，</a:t>
            </a:r>
            <a:endParaRPr lang="en-US" altLang="zh-TW" dirty="0"/>
          </a:p>
          <a:p>
            <a:r>
              <a:rPr lang="en-US" altLang="zh-TW" dirty="0"/>
              <a:t>Chen</a:t>
            </a:r>
            <a:r>
              <a:rPr lang="zh-TW" altLang="en-US" dirty="0"/>
              <a:t>等人用主動脈以及</a:t>
            </a:r>
            <a:r>
              <a:rPr lang="en-US" altLang="zh-TW" sz="1200" b="0" i="0" u="none" strike="noStrike" kern="1200" baseline="0" dirty="0">
                <a:solidFill>
                  <a:schemeClr val="tx1"/>
                </a:solidFill>
                <a:latin typeface="+mn-lt"/>
                <a:ea typeface="+mn-ea"/>
                <a:cs typeface="+mn-cs"/>
              </a:rPr>
              <a:t>largest connected component</a:t>
            </a:r>
            <a:r>
              <a:rPr lang="zh-TW" altLang="en-US" sz="1200" b="0" i="0" u="none" strike="noStrike" kern="1200" baseline="0" dirty="0">
                <a:solidFill>
                  <a:schemeClr val="tx1"/>
                </a:solidFill>
                <a:latin typeface="+mn-lt"/>
                <a:ea typeface="+mn-ea"/>
                <a:cs typeface="+mn-cs"/>
              </a:rPr>
              <a:t>取出左右冠狀動脈，</a:t>
            </a:r>
            <a:br>
              <a:rPr lang="en-US" altLang="zh-TW" sz="1200" b="0" i="0" u="none" strike="noStrike" kern="1200" baseline="0" dirty="0">
                <a:solidFill>
                  <a:schemeClr val="tx1"/>
                </a:solidFill>
                <a:latin typeface="+mn-lt"/>
                <a:ea typeface="+mn-ea"/>
                <a:cs typeface="+mn-cs"/>
              </a:rPr>
            </a:br>
            <a:r>
              <a:rPr lang="zh-TW" altLang="en-US" dirty="0"/>
              <a:t>我們認為</a:t>
            </a:r>
            <a:r>
              <a:rPr lang="en-US" altLang="zh-TW" dirty="0"/>
              <a:t>Patch</a:t>
            </a:r>
            <a:r>
              <a:rPr lang="zh-TW" altLang="en-US" dirty="0"/>
              <a:t>這邊可以著手去修改，藉由增大</a:t>
            </a:r>
            <a:r>
              <a:rPr lang="en-US" altLang="zh-TW" dirty="0"/>
              <a:t>Patch</a:t>
            </a:r>
            <a:r>
              <a:rPr lang="zh-TW" altLang="en-US" dirty="0"/>
              <a:t>在不做後處裡就達到類似的效果</a:t>
            </a:r>
            <a:endParaRPr lang="en-US" altLang="zh-TW" dirty="0"/>
          </a:p>
          <a:p>
            <a:r>
              <a:rPr lang="zh-TW" altLang="en-US" dirty="0"/>
              <a:t>這邊的</a:t>
            </a:r>
            <a:r>
              <a:rPr lang="en-US" altLang="zh-TW" dirty="0"/>
              <a:t>DSC</a:t>
            </a:r>
            <a:r>
              <a:rPr lang="zh-TW" altLang="en-US" dirty="0"/>
              <a:t>指的是</a:t>
            </a:r>
            <a:r>
              <a:rPr lang="en-US" altLang="zh-TW" dirty="0"/>
              <a:t>dice similarity coefficient</a:t>
            </a:r>
            <a:r>
              <a:rPr lang="zh-TW" altLang="en-US" dirty="0"/>
              <a:t>，後面會提到這個是怎麼算的，</a:t>
            </a:r>
          </a:p>
        </p:txBody>
      </p:sp>
    </p:spTree>
    <p:extLst>
      <p:ext uri="{BB962C8B-B14F-4D97-AF65-F5344CB8AC3E}">
        <p14:creationId xmlns:p14="http://schemas.microsoft.com/office/powerpoint/2010/main" val="1097808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另外目前找不太到用無顯影劑電腦斷層掃描影像進行冠狀動脈分割的研究，</a:t>
            </a:r>
            <a:endParaRPr lang="en-US" altLang="zh-TW" dirty="0"/>
          </a:p>
          <a:p>
            <a:r>
              <a:rPr lang="zh-TW" altLang="en-US" dirty="0"/>
              <a:t>但還是有研究使用無顯影劑電腦斷層掃描進行其他分割任務的研究，</a:t>
            </a:r>
            <a:endParaRPr lang="en-US" altLang="zh-TW" dirty="0"/>
          </a:p>
          <a:p>
            <a:r>
              <a:rPr lang="en-US" altLang="zh-TW" dirty="0"/>
              <a:t>2017</a:t>
            </a:r>
            <a:r>
              <a:rPr lang="zh-TW" altLang="en-US" dirty="0"/>
              <a:t>年的</a:t>
            </a:r>
            <a:r>
              <a:rPr lang="en-US" altLang="zh-TW" dirty="0"/>
              <a:t>Shahzad</a:t>
            </a:r>
            <a:r>
              <a:rPr lang="zh-TW" altLang="en-US" dirty="0"/>
              <a:t>等人是用傳統方式，但是是分割大塊的心臟結構，</a:t>
            </a:r>
            <a:r>
              <a:rPr lang="en-US" altLang="zh-TW" dirty="0"/>
              <a:t>DSC</a:t>
            </a:r>
            <a:r>
              <a:rPr lang="zh-TW" altLang="en-US" dirty="0"/>
              <a:t>達到</a:t>
            </a:r>
            <a:r>
              <a:rPr lang="en-US" altLang="zh-TW" dirty="0"/>
              <a:t>0.95</a:t>
            </a:r>
            <a:r>
              <a:rPr lang="zh-TW" altLang="en-US" dirty="0"/>
              <a:t>，</a:t>
            </a:r>
            <a:endParaRPr lang="en-US" altLang="zh-TW" dirty="0"/>
          </a:p>
          <a:p>
            <a:r>
              <a:rPr lang="en-US" altLang="zh-TW" dirty="0"/>
              <a:t>2019</a:t>
            </a:r>
            <a:r>
              <a:rPr lang="zh-TW" altLang="en-US" dirty="0"/>
              <a:t>年</a:t>
            </a:r>
            <a:r>
              <a:rPr lang="en-US" altLang="zh-TW" dirty="0" err="1"/>
              <a:t>Tuladhar</a:t>
            </a:r>
            <a:r>
              <a:rPr lang="zh-TW" altLang="en-US" dirty="0"/>
              <a:t>利用</a:t>
            </a:r>
            <a:r>
              <a:rPr lang="en-US" altLang="zh-TW" dirty="0"/>
              <a:t>CNN</a:t>
            </a:r>
            <a:r>
              <a:rPr lang="zh-TW" altLang="en-US" dirty="0"/>
              <a:t>去分割腦部中風病灶，達到</a:t>
            </a:r>
            <a:r>
              <a:rPr lang="en-US" altLang="zh-TW" dirty="0"/>
              <a:t>DSC 0.5</a:t>
            </a:r>
            <a:r>
              <a:rPr lang="zh-TW" altLang="en-US" dirty="0"/>
              <a:t>，</a:t>
            </a:r>
            <a:endParaRPr lang="en-US" altLang="zh-TW" dirty="0"/>
          </a:p>
          <a:p>
            <a:r>
              <a:rPr lang="zh-TW" altLang="en-US" dirty="0"/>
              <a:t>可見在無顯影劑中分割小區塊的病灶還是具有挑戰性</a:t>
            </a:r>
            <a:endParaRPr lang="en-US" altLang="zh-TW" dirty="0"/>
          </a:p>
          <a:p>
            <a:br>
              <a:rPr lang="en-US" altLang="zh-TW" dirty="0"/>
            </a:br>
            <a:br>
              <a:rPr lang="en-US" altLang="zh-TW" dirty="0"/>
            </a:br>
            <a:r>
              <a:rPr lang="en-US" altLang="zh-TW" dirty="0"/>
              <a:t>https://iopscience.iop.org/article/10.1088/1361-6560/aac712</a:t>
            </a:r>
            <a:endParaRPr lang="zh-TW" altLang="en-US" dirty="0"/>
          </a:p>
        </p:txBody>
      </p:sp>
    </p:spTree>
    <p:extLst>
      <p:ext uri="{BB962C8B-B14F-4D97-AF65-F5344CB8AC3E}">
        <p14:creationId xmlns:p14="http://schemas.microsoft.com/office/powerpoint/2010/main" val="39578294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最後就是</a:t>
            </a:r>
            <a:r>
              <a:rPr lang="en-US" altLang="zh-TW" dirty="0"/>
              <a:t>GAN</a:t>
            </a:r>
            <a:r>
              <a:rPr lang="zh-TW" altLang="en-US" dirty="0"/>
              <a:t>應用於醫學影像，</a:t>
            </a:r>
            <a:br>
              <a:rPr lang="en-US" altLang="zh-TW" dirty="0"/>
            </a:br>
            <a:r>
              <a:rPr lang="zh-TW" altLang="en-US" dirty="0"/>
              <a:t>近幾年皆有用</a:t>
            </a:r>
            <a:r>
              <a:rPr lang="en-US" altLang="zh-TW" dirty="0" err="1"/>
              <a:t>CycleGAN</a:t>
            </a:r>
            <a:r>
              <a:rPr lang="zh-TW" altLang="en-US" dirty="0"/>
              <a:t>來進行醫學影像風格轉換的研究，</a:t>
            </a:r>
            <a:endParaRPr lang="en-US" altLang="zh-TW" dirty="0"/>
          </a:p>
          <a:p>
            <a:r>
              <a:rPr lang="zh-TW" altLang="en-US" dirty="0"/>
              <a:t>比較早到的是</a:t>
            </a:r>
            <a:r>
              <a:rPr lang="en-US" altLang="zh-TW" dirty="0"/>
              <a:t>2018 Jiang</a:t>
            </a:r>
            <a:r>
              <a:rPr lang="zh-TW" altLang="en-US" dirty="0"/>
              <a:t>等人用</a:t>
            </a:r>
            <a:r>
              <a:rPr lang="en-US" altLang="zh-TW" dirty="0" err="1"/>
              <a:t>CycleGAN</a:t>
            </a:r>
            <a:r>
              <a:rPr lang="zh-TW" altLang="en-US" dirty="0"/>
              <a:t>做</a:t>
            </a:r>
            <a:r>
              <a:rPr lang="en-US" altLang="zh-TW" dirty="0"/>
              <a:t>CT</a:t>
            </a:r>
            <a:r>
              <a:rPr lang="zh-TW" altLang="en-US" dirty="0"/>
              <a:t>和</a:t>
            </a:r>
            <a:r>
              <a:rPr lang="en-US" altLang="zh-TW" dirty="0"/>
              <a:t>MRI</a:t>
            </a:r>
            <a:r>
              <a:rPr lang="zh-TW" altLang="en-US" dirty="0"/>
              <a:t>影像的轉換，</a:t>
            </a:r>
            <a:endParaRPr lang="en-US" altLang="zh-TW" dirty="0"/>
          </a:p>
          <a:p>
            <a:r>
              <a:rPr lang="en-US" altLang="zh-TW" dirty="0"/>
              <a:t>2019</a:t>
            </a:r>
            <a:r>
              <a:rPr lang="zh-TW" altLang="en-US" dirty="0"/>
              <a:t>年</a:t>
            </a:r>
            <a:r>
              <a:rPr lang="en-US" altLang="zh-TW" dirty="0" err="1"/>
              <a:t>Welander</a:t>
            </a:r>
            <a:r>
              <a:rPr lang="zh-TW" altLang="en-US" dirty="0"/>
              <a:t>等人進行了</a:t>
            </a:r>
            <a:r>
              <a:rPr lang="en-US" altLang="zh-TW" dirty="0"/>
              <a:t>MRI T1/T2</a:t>
            </a:r>
            <a:r>
              <a:rPr lang="zh-TW" altLang="en-US" dirty="0"/>
              <a:t>的轉換</a:t>
            </a:r>
            <a:endParaRPr lang="en-US" altLang="zh-TW" dirty="0"/>
          </a:p>
          <a:p>
            <a:r>
              <a:rPr lang="en-US" altLang="zh-TW" dirty="0"/>
              <a:t>2020</a:t>
            </a:r>
            <a:r>
              <a:rPr lang="zh-TW" altLang="en-US" dirty="0"/>
              <a:t>年</a:t>
            </a:r>
            <a:r>
              <a:rPr lang="en-US" altLang="zh-TW" dirty="0"/>
              <a:t>Song</a:t>
            </a:r>
            <a:r>
              <a:rPr lang="zh-TW" altLang="en-US" dirty="0"/>
              <a:t>等人進行了</a:t>
            </a:r>
            <a:r>
              <a:rPr lang="en-US" altLang="zh-TW" dirty="0"/>
              <a:t>CT</a:t>
            </a:r>
            <a:r>
              <a:rPr lang="zh-TW" altLang="en-US" dirty="0"/>
              <a:t>有顯影劑與無顯影劑的轉換，</a:t>
            </a:r>
            <a:br>
              <a:rPr lang="en-US" altLang="zh-TW" dirty="0"/>
            </a:br>
            <a:r>
              <a:rPr lang="zh-TW" altLang="en-US" dirty="0"/>
              <a:t>並做為資料分割，最後將模型的</a:t>
            </a:r>
            <a:r>
              <a:rPr lang="en-US" altLang="zh-TW" dirty="0"/>
              <a:t>DSC</a:t>
            </a:r>
            <a:r>
              <a:rPr lang="zh-TW" altLang="en-US" dirty="0"/>
              <a:t>從</a:t>
            </a:r>
            <a:r>
              <a:rPr lang="en-US" altLang="zh-TW" dirty="0"/>
              <a:t>0.9031</a:t>
            </a:r>
            <a:r>
              <a:rPr lang="zh-TW" altLang="en-US" dirty="0"/>
              <a:t>進步到了</a:t>
            </a:r>
            <a:r>
              <a:rPr lang="en-US" altLang="zh-TW" dirty="0"/>
              <a:t>0.9420</a:t>
            </a:r>
            <a:endParaRPr lang="zh-TW" altLang="en-US" dirty="0"/>
          </a:p>
        </p:txBody>
      </p:sp>
    </p:spTree>
    <p:extLst>
      <p:ext uri="{BB962C8B-B14F-4D97-AF65-F5344CB8AC3E}">
        <p14:creationId xmlns:p14="http://schemas.microsoft.com/office/powerpoint/2010/main" val="1634152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以下介紹研究方法</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25</a:t>
            </a:fld>
            <a:endParaRPr lang="zh-TW" altLang="en-US"/>
          </a:p>
        </p:txBody>
      </p:sp>
    </p:spTree>
    <p:extLst>
      <p:ext uri="{BB962C8B-B14F-4D97-AF65-F5344CB8AC3E}">
        <p14:creationId xmlns:p14="http://schemas.microsoft.com/office/powerpoint/2010/main" val="30308531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首先是資料前處裡</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26</a:t>
            </a:fld>
            <a:endParaRPr lang="zh-TW" altLang="en-US"/>
          </a:p>
        </p:txBody>
      </p:sp>
    </p:spTree>
    <p:extLst>
      <p:ext uri="{BB962C8B-B14F-4D97-AF65-F5344CB8AC3E}">
        <p14:creationId xmlns:p14="http://schemas.microsoft.com/office/powerpoint/2010/main" val="10909141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電腦斷層掃描影像原始分布範圍較廣，</a:t>
            </a:r>
            <a:br>
              <a:rPr lang="en-US" altLang="zh-TW" dirty="0"/>
            </a:br>
            <a:r>
              <a:rPr lang="zh-TW" altLang="en-US" dirty="0"/>
              <a:t>下圖為有顯影劑增強影像範例，</a:t>
            </a:r>
            <a:endParaRPr lang="en-US" altLang="zh-TW" dirty="0"/>
          </a:p>
          <a:p>
            <a:r>
              <a:rPr lang="zh-TW" altLang="en-US" dirty="0"/>
              <a:t>其分布從</a:t>
            </a:r>
            <a:r>
              <a:rPr lang="en-US" altLang="zh-TW" dirty="0"/>
              <a:t>-3000~3000HU</a:t>
            </a:r>
            <a:r>
              <a:rPr lang="zh-TW" altLang="en-US" dirty="0"/>
              <a:t>都有，直接會導致模型訓練結果不佳。</a:t>
            </a:r>
            <a:endParaRPr lang="en-US" altLang="zh-TW" dirty="0"/>
          </a:p>
          <a:p>
            <a:r>
              <a:rPr lang="zh-TW" altLang="en-US" dirty="0"/>
              <a:t>右下角這張圖是影像以原始分布以灰階圖直接呈現的樣子。</a:t>
            </a:r>
          </a:p>
        </p:txBody>
      </p:sp>
    </p:spTree>
    <p:extLst>
      <p:ext uri="{BB962C8B-B14F-4D97-AF65-F5344CB8AC3E}">
        <p14:creationId xmlns:p14="http://schemas.microsoft.com/office/powerpoint/2010/main" val="24269094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這個分布範圍中，</a:t>
            </a:r>
            <a:r>
              <a:rPr lang="en-US" altLang="zh-TW" dirty="0"/>
              <a:t>-3000</a:t>
            </a:r>
            <a:r>
              <a:rPr lang="zh-TW" altLang="en-US" dirty="0"/>
              <a:t> </a:t>
            </a:r>
            <a:r>
              <a:rPr lang="en-US" altLang="zh-TW" dirty="0"/>
              <a:t>HU</a:t>
            </a:r>
            <a:r>
              <a:rPr lang="zh-TW" altLang="en-US" dirty="0"/>
              <a:t>是儀器拍攝範圍外的像素，</a:t>
            </a:r>
            <a:endParaRPr lang="en-US" altLang="zh-TW" dirty="0"/>
          </a:p>
          <a:p>
            <a:r>
              <a:rPr lang="en-US" altLang="zh-TW" dirty="0"/>
              <a:t>-1000</a:t>
            </a:r>
            <a:r>
              <a:rPr lang="zh-TW" altLang="en-US" dirty="0"/>
              <a:t> </a:t>
            </a:r>
            <a:r>
              <a:rPr lang="en-US" altLang="zh-TW" dirty="0"/>
              <a:t>HU</a:t>
            </a:r>
            <a:r>
              <a:rPr lang="zh-TW" altLang="en-US" dirty="0"/>
              <a:t>是空氣，而</a:t>
            </a:r>
            <a:r>
              <a:rPr lang="en-US" altLang="zh-TW" dirty="0"/>
              <a:t>-700~-600</a:t>
            </a:r>
            <a:r>
              <a:rPr lang="zh-TW" altLang="en-US" dirty="0"/>
              <a:t> </a:t>
            </a:r>
            <a:r>
              <a:rPr lang="en-US" altLang="zh-TW" dirty="0"/>
              <a:t>HU</a:t>
            </a:r>
            <a:r>
              <a:rPr lang="zh-TW" altLang="en-US" dirty="0"/>
              <a:t>是肺部，</a:t>
            </a:r>
            <a:endParaRPr lang="en-US" altLang="zh-TW" dirty="0"/>
          </a:p>
          <a:p>
            <a:r>
              <a:rPr lang="zh-TW" altLang="en-US" dirty="0"/>
              <a:t>因此本研究將原始影像進行調整，設下界</a:t>
            </a:r>
            <a:r>
              <a:rPr lang="en-US" altLang="zh-TW" dirty="0"/>
              <a:t>-300</a:t>
            </a:r>
            <a:r>
              <a:rPr lang="zh-TW" altLang="en-US" dirty="0"/>
              <a:t> </a:t>
            </a:r>
            <a:r>
              <a:rPr lang="en-US" altLang="zh-TW" dirty="0"/>
              <a:t>HU</a:t>
            </a:r>
            <a:r>
              <a:rPr lang="zh-TW" altLang="en-US" dirty="0"/>
              <a:t>、上界</a:t>
            </a:r>
            <a:r>
              <a:rPr lang="en-US" altLang="zh-TW" dirty="0"/>
              <a:t>500</a:t>
            </a:r>
            <a:r>
              <a:rPr lang="zh-TW" altLang="en-US" dirty="0"/>
              <a:t> </a:t>
            </a:r>
            <a:r>
              <a:rPr lang="en-US" altLang="zh-TW" dirty="0"/>
              <a:t>HU</a:t>
            </a:r>
            <a:r>
              <a:rPr lang="zh-TW" altLang="en-US" dirty="0"/>
              <a:t>，</a:t>
            </a:r>
            <a:endParaRPr lang="en-US" altLang="zh-TW" dirty="0"/>
          </a:p>
          <a:p>
            <a:r>
              <a:rPr lang="zh-TW" altLang="en-US" dirty="0"/>
              <a:t>其中這個範圍包含了軟組織、顯影劑流經之血管、骨骼等</a:t>
            </a:r>
          </a:p>
        </p:txBody>
      </p:sp>
    </p:spTree>
    <p:extLst>
      <p:ext uri="{BB962C8B-B14F-4D97-AF65-F5344CB8AC3E}">
        <p14:creationId xmlns:p14="http://schemas.microsoft.com/office/powerpoint/2010/main" val="1543927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以上為影像調整前與調整後的圖，可以看出右邊整後的圖對比度較佳</a:t>
            </a:r>
          </a:p>
        </p:txBody>
      </p:sp>
    </p:spTree>
    <p:extLst>
      <p:ext uri="{BB962C8B-B14F-4D97-AF65-F5344CB8AC3E}">
        <p14:creationId xmlns:p14="http://schemas.microsoft.com/office/powerpoint/2010/main" val="3365300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首先是研究動機與目的</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3</a:t>
            </a:fld>
            <a:endParaRPr lang="zh-TW" altLang="en-US"/>
          </a:p>
        </p:txBody>
      </p:sp>
    </p:spTree>
    <p:extLst>
      <p:ext uri="{BB962C8B-B14F-4D97-AF65-F5344CB8AC3E}">
        <p14:creationId xmlns:p14="http://schemas.microsoft.com/office/powerpoint/2010/main" val="23677790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以下是無顯影劑影像的分布範圍，以同樣方式調整至</a:t>
            </a:r>
            <a:r>
              <a:rPr lang="en-US" altLang="zh-TW" dirty="0"/>
              <a:t>-300~500</a:t>
            </a:r>
            <a:r>
              <a:rPr lang="zh-TW" altLang="en-US" dirty="0"/>
              <a:t>範圍</a:t>
            </a:r>
          </a:p>
        </p:txBody>
      </p:sp>
    </p:spTree>
    <p:extLst>
      <p:ext uri="{BB962C8B-B14F-4D97-AF65-F5344CB8AC3E}">
        <p14:creationId xmlns:p14="http://schemas.microsoft.com/office/powerpoint/2010/main" val="240374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調整後的圖片會像這樣圖，右邊的圖片也是對比度較佳</a:t>
            </a:r>
          </a:p>
        </p:txBody>
      </p:sp>
    </p:spTree>
    <p:extLst>
      <p:ext uri="{BB962C8B-B14F-4D97-AF65-F5344CB8AC3E}">
        <p14:creationId xmlns:p14="http://schemas.microsoft.com/office/powerpoint/2010/main" val="19309555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接下來是影像壓縮，在相關研究有提到其他研究有對影像進行切</a:t>
            </a:r>
            <a:r>
              <a:rPr lang="en-US" altLang="zh-TW" dirty="0"/>
              <a:t>Patch</a:t>
            </a:r>
            <a:r>
              <a:rPr lang="zh-TW" altLang="en-US" dirty="0"/>
              <a:t>，</a:t>
            </a:r>
            <a:endParaRPr lang="en-US" altLang="zh-TW" dirty="0"/>
          </a:p>
          <a:p>
            <a:r>
              <a:rPr lang="zh-TW" altLang="en-US" dirty="0"/>
              <a:t>本研究則是對原始影像大小作壓縮，將影像輸入模型進行預測後，</a:t>
            </a:r>
            <a:endParaRPr lang="en-US" altLang="zh-TW" dirty="0"/>
          </a:p>
          <a:p>
            <a:r>
              <a:rPr lang="zh-TW" altLang="en-US" dirty="0"/>
              <a:t>再將預測結果用線性內插轉回原始大小進行評估。</a:t>
            </a:r>
            <a:endParaRPr lang="en-US" altLang="zh-TW" dirty="0"/>
          </a:p>
          <a:p>
            <a:r>
              <a:rPr lang="zh-TW" altLang="en-US" dirty="0"/>
              <a:t>有顯影劑影像的原始大小是</a:t>
            </a:r>
            <a:r>
              <a:rPr lang="en-US" altLang="zh-TW" dirty="0"/>
              <a:t>512</a:t>
            </a:r>
            <a:r>
              <a:rPr lang="zh-TW" altLang="en-US" dirty="0"/>
              <a:t>*</a:t>
            </a:r>
            <a:r>
              <a:rPr lang="en-US" altLang="zh-TW" dirty="0"/>
              <a:t>512</a:t>
            </a:r>
            <a:r>
              <a:rPr lang="zh-TW" altLang="en-US" dirty="0"/>
              <a:t>*</a:t>
            </a:r>
            <a:r>
              <a:rPr lang="en-US" altLang="zh-TW" dirty="0"/>
              <a:t>256</a:t>
            </a:r>
            <a:r>
              <a:rPr lang="zh-TW" altLang="en-US" dirty="0"/>
              <a:t>，這邊分別是長寬高，</a:t>
            </a:r>
            <a:endParaRPr lang="en-US" altLang="zh-TW" dirty="0"/>
          </a:p>
          <a:p>
            <a:r>
              <a:rPr lang="zh-TW" altLang="en-US" dirty="0"/>
              <a:t>希望能盡量保持各維度的資訊，測試本研究用的硬體設備最大能接受的影像是</a:t>
            </a:r>
            <a:r>
              <a:rPr lang="en-US" altLang="zh-TW" dirty="0"/>
              <a:t>192*192*192</a:t>
            </a:r>
          </a:p>
          <a:p>
            <a:r>
              <a:rPr lang="zh-TW" altLang="en-US" dirty="0"/>
              <a:t>無顯影劑影像，原始大小是</a:t>
            </a:r>
            <a:r>
              <a:rPr lang="en-US" altLang="zh-TW" dirty="0"/>
              <a:t>512</a:t>
            </a:r>
            <a:r>
              <a:rPr lang="zh-TW" altLang="en-US" dirty="0"/>
              <a:t>*</a:t>
            </a:r>
            <a:r>
              <a:rPr lang="en-US" altLang="zh-TW" dirty="0"/>
              <a:t>512*64</a:t>
            </a:r>
            <a:r>
              <a:rPr lang="zh-TW" altLang="en-US" dirty="0"/>
              <a:t>，因為無顯影劑影像原本在</a:t>
            </a:r>
            <a:r>
              <a:rPr lang="en-US" altLang="zh-TW" dirty="0"/>
              <a:t>z</a:t>
            </a:r>
            <a:r>
              <a:rPr lang="zh-TW" altLang="en-US" dirty="0"/>
              <a:t>軸的維度就比較小，</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因此不進行壓縮，測試本研究用的硬體設備最大能接受的影像是</a:t>
            </a:r>
            <a:r>
              <a:rPr lang="en-US" altLang="zh-TW" dirty="0"/>
              <a:t>256</a:t>
            </a:r>
            <a:r>
              <a:rPr lang="zh-TW" altLang="en-US" dirty="0"/>
              <a:t>*</a:t>
            </a:r>
            <a:r>
              <a:rPr lang="en-US" altLang="zh-TW" dirty="0"/>
              <a:t>256</a:t>
            </a:r>
            <a:r>
              <a:rPr lang="zh-TW" altLang="en-US" dirty="0"/>
              <a:t>*</a:t>
            </a:r>
            <a:r>
              <a:rPr lang="en-US" altLang="zh-TW" dirty="0"/>
              <a:t>64</a:t>
            </a:r>
            <a:endParaRPr lang="zh-TW" altLang="en-US" dirty="0"/>
          </a:p>
        </p:txBody>
      </p:sp>
    </p:spTree>
    <p:extLst>
      <p:ext uri="{BB962C8B-B14F-4D97-AF65-F5344CB8AC3E}">
        <p14:creationId xmlns:p14="http://schemas.microsoft.com/office/powerpoint/2010/main" val="16999019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以下介紹無顯影劑影像資料擴增模型</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33</a:t>
            </a:fld>
            <a:endParaRPr lang="zh-TW" altLang="en-US"/>
          </a:p>
        </p:txBody>
      </p:sp>
    </p:spTree>
    <p:extLst>
      <p:ext uri="{BB962C8B-B14F-4D97-AF65-F5344CB8AC3E}">
        <p14:creationId xmlns:p14="http://schemas.microsoft.com/office/powerpoint/2010/main" val="1904553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如前面所看到的範例，無顯影劑增強影像對血管的對比度較差，</a:t>
            </a:r>
            <a:endParaRPr lang="en-US" altLang="zh-TW" dirty="0"/>
          </a:p>
          <a:p>
            <a:r>
              <a:rPr lang="zh-TW" altLang="en-US" dirty="0"/>
              <a:t>因此也較難以進行標記，在取得已標記影像難度較高以及標記品質上都會較差一些</a:t>
            </a:r>
            <a:r>
              <a:rPr lang="en-US" altLang="zh-TW" dirty="0"/>
              <a:t>(</a:t>
            </a:r>
            <a:r>
              <a:rPr lang="zh-TW" altLang="en-US" dirty="0"/>
              <a:t>包含</a:t>
            </a:r>
            <a:r>
              <a:rPr lang="en-US" altLang="zh-TW" dirty="0"/>
              <a:t>Z</a:t>
            </a:r>
            <a:r>
              <a:rPr lang="zh-TW" altLang="en-US" dirty="0"/>
              <a:t>軸解析度差</a:t>
            </a:r>
            <a:r>
              <a:rPr lang="en-US" altLang="zh-TW" dirty="0"/>
              <a:t>)</a:t>
            </a:r>
          </a:p>
          <a:p>
            <a:endParaRPr lang="en-US" altLang="zh-TW" dirty="0"/>
          </a:p>
          <a:p>
            <a:r>
              <a:rPr lang="zh-TW" altLang="en-US" dirty="0"/>
              <a:t>因此本研究希望能訓練一個風格轉換的資料擴增模型，</a:t>
            </a:r>
            <a:br>
              <a:rPr lang="en-US" altLang="zh-TW" dirty="0"/>
            </a:br>
            <a:r>
              <a:rPr lang="zh-TW" altLang="en-US" dirty="0"/>
              <a:t>利用</a:t>
            </a:r>
            <a:r>
              <a:rPr lang="en-US" altLang="zh-TW" dirty="0" err="1"/>
              <a:t>CycleGAN</a:t>
            </a:r>
            <a:r>
              <a:rPr lang="zh-TW" altLang="en-US" dirty="0"/>
              <a:t>將目前既有的 已標記 有顯影劑增強之資料，</a:t>
            </a:r>
            <a:br>
              <a:rPr lang="en-US" altLang="zh-TW" dirty="0"/>
            </a:br>
            <a:r>
              <a:rPr lang="zh-TW" altLang="en-US" dirty="0"/>
              <a:t>進行風格轉換，去除顯影劑的高對比度，轉換為無顯影劑風格的電腦斷層影像，</a:t>
            </a:r>
            <a:endParaRPr lang="en-US" altLang="zh-TW" dirty="0"/>
          </a:p>
          <a:p>
            <a:r>
              <a:rPr lang="zh-TW" altLang="en-US" dirty="0"/>
              <a:t>作為輔助訓練的資料集</a:t>
            </a:r>
            <a:br>
              <a:rPr lang="en-US" altLang="zh-TW" dirty="0"/>
            </a:br>
            <a:endParaRPr lang="zh-TW" altLang="en-US" dirty="0"/>
          </a:p>
        </p:txBody>
      </p:sp>
    </p:spTree>
    <p:extLst>
      <p:ext uri="{BB962C8B-B14F-4D97-AF65-F5344CB8AC3E}">
        <p14:creationId xmlns:p14="http://schemas.microsoft.com/office/powerpoint/2010/main" val="1352879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a:t>
            </a:r>
            <a:r>
              <a:rPr lang="en-US" altLang="zh-TW" dirty="0" err="1"/>
              <a:t>CycleGAN</a:t>
            </a:r>
            <a:r>
              <a:rPr lang="zh-TW" altLang="en-US" dirty="0"/>
              <a:t>模型架構圖來說，</a:t>
            </a:r>
            <a:br>
              <a:rPr lang="en-US" altLang="zh-TW" dirty="0"/>
            </a:br>
            <a:r>
              <a:rPr lang="en-US" altLang="zh-TW" dirty="0"/>
              <a:t>X domain</a:t>
            </a:r>
            <a:r>
              <a:rPr lang="zh-TW" altLang="en-US" dirty="0"/>
              <a:t>為有顯影劑的影像、</a:t>
            </a:r>
            <a:r>
              <a:rPr lang="en-US" altLang="zh-TW" dirty="0"/>
              <a:t>Y Domain</a:t>
            </a:r>
            <a:r>
              <a:rPr lang="zh-TW" altLang="en-US" dirty="0"/>
              <a:t>為無顯影劑的影像，</a:t>
            </a:r>
            <a:endParaRPr lang="en-US" altLang="zh-TW" dirty="0"/>
          </a:p>
          <a:p>
            <a:r>
              <a:rPr lang="zh-TW" altLang="en-US" dirty="0"/>
              <a:t>本研究的目標就是取得一個好的</a:t>
            </a:r>
            <a:r>
              <a:rPr lang="en-US" altLang="zh-TW" dirty="0"/>
              <a:t>G</a:t>
            </a:r>
            <a:r>
              <a:rPr lang="zh-TW" altLang="en-US" dirty="0"/>
              <a:t>函式，能夠將有顯影劑影像轉換成無顯影劑影像，</a:t>
            </a:r>
          </a:p>
        </p:txBody>
      </p:sp>
    </p:spTree>
    <p:extLst>
      <p:ext uri="{BB962C8B-B14F-4D97-AF65-F5344CB8AC3E}">
        <p14:creationId xmlns:p14="http://schemas.microsoft.com/office/powerpoint/2010/main" val="26301302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接下來介紹冠狀動脈分割模型</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36</a:t>
            </a:fld>
            <a:endParaRPr lang="zh-TW" altLang="en-US"/>
          </a:p>
        </p:txBody>
      </p:sp>
    </p:spTree>
    <p:extLst>
      <p:ext uri="{BB962C8B-B14F-4D97-AF65-F5344CB8AC3E}">
        <p14:creationId xmlns:p14="http://schemas.microsoft.com/office/powerpoint/2010/main" val="28801754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不同於其他研究將所有冠狀動脈分為一類，本研究以</a:t>
            </a:r>
            <a:r>
              <a:rPr lang="en-US" altLang="zh-TW" dirty="0"/>
              <a:t>RCA</a:t>
            </a:r>
            <a:r>
              <a:rPr lang="zh-TW" altLang="en-US" dirty="0"/>
              <a:t>、</a:t>
            </a:r>
            <a:r>
              <a:rPr lang="en-US" altLang="zh-TW" dirty="0"/>
              <a:t>LAD</a:t>
            </a:r>
            <a:r>
              <a:rPr lang="zh-TW" altLang="en-US" dirty="0"/>
              <a:t>、</a:t>
            </a:r>
            <a:r>
              <a:rPr lang="en-US" altLang="zh-TW" dirty="0"/>
              <a:t>LCX</a:t>
            </a:r>
            <a:r>
              <a:rPr lang="zh-TW" altLang="en-US" dirty="0"/>
              <a:t>、</a:t>
            </a:r>
            <a:r>
              <a:rPr lang="en-US" altLang="zh-TW" dirty="0"/>
              <a:t>LM</a:t>
            </a:r>
            <a:r>
              <a:rPr lang="zh-TW" altLang="en-US" dirty="0"/>
              <a:t>四類做分類，其中</a:t>
            </a:r>
            <a:r>
              <a:rPr lang="en-US" altLang="zh-TW" dirty="0"/>
              <a:t>Loss Function</a:t>
            </a:r>
            <a:r>
              <a:rPr lang="zh-TW" altLang="en-US" dirty="0"/>
              <a:t>是各類獨立計算。</a:t>
            </a:r>
            <a:endParaRPr lang="en-US" altLang="zh-TW" dirty="0"/>
          </a:p>
          <a:p>
            <a:r>
              <a:rPr lang="zh-TW" altLang="en-US" dirty="0"/>
              <a:t>後續也將針對有顯影劑影像搭配分割結果進行其他應用。</a:t>
            </a:r>
            <a:endParaRPr lang="en-US" altLang="zh-TW" dirty="0"/>
          </a:p>
          <a:p>
            <a:endParaRPr lang="en-US" altLang="zh-TW" dirty="0"/>
          </a:p>
          <a:p>
            <a:r>
              <a:rPr lang="zh-TW" altLang="en-US" dirty="0"/>
              <a:t>而對於無顯影劑的冠狀動脈分割任務，則是搭配無顯影劑影像資料擴增模型產生虛擬資料，輔助訓練去增強模型效果。</a:t>
            </a:r>
            <a:endParaRPr lang="en-US" altLang="zh-TW" dirty="0"/>
          </a:p>
          <a:p>
            <a:endParaRPr lang="en-US" altLang="zh-TW" dirty="0"/>
          </a:p>
        </p:txBody>
      </p:sp>
    </p:spTree>
    <p:extLst>
      <p:ext uri="{BB962C8B-B14F-4D97-AF65-F5344CB8AC3E}">
        <p14:creationId xmlns:p14="http://schemas.microsoft.com/office/powerpoint/2010/main" val="27454600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本研究使用基本的</a:t>
            </a:r>
            <a:r>
              <a:rPr lang="en-US" altLang="zh-TW" dirty="0"/>
              <a:t>3D U-Net</a:t>
            </a:r>
            <a:r>
              <a:rPr lang="zh-TW" altLang="en-US" dirty="0"/>
              <a:t>模型作為</a:t>
            </a:r>
            <a:endParaRPr lang="en-US" altLang="zh-TW" dirty="0"/>
          </a:p>
          <a:p>
            <a:r>
              <a:rPr lang="zh-TW" altLang="en-US" dirty="0"/>
              <a:t>有顯影劑、無顯影劑的冠狀動脈分割模型，</a:t>
            </a:r>
            <a:endParaRPr lang="en-US" altLang="zh-TW" dirty="0"/>
          </a:p>
          <a:p>
            <a:r>
              <a:rPr lang="zh-TW" altLang="en-US" dirty="0"/>
              <a:t>根據相關研究，基本的</a:t>
            </a:r>
            <a:r>
              <a:rPr lang="en-US" altLang="zh-TW" dirty="0"/>
              <a:t>3D U-Net</a:t>
            </a:r>
            <a:r>
              <a:rPr lang="zh-TW" altLang="en-US" dirty="0"/>
              <a:t>應該能勝任對有顯影劑的影像進行冠狀動脈分割的任務，</a:t>
            </a:r>
            <a:endParaRPr lang="en-US" altLang="zh-TW" dirty="0"/>
          </a:p>
          <a:p>
            <a:r>
              <a:rPr lang="zh-TW" altLang="en-US" dirty="0"/>
              <a:t>對於無顯影劑的影像，就會比較風格轉換模型的資料擴增是否有幫助</a:t>
            </a:r>
            <a:endParaRPr lang="en-US" altLang="zh-TW" dirty="0"/>
          </a:p>
          <a:p>
            <a:endParaRPr lang="en-US" altLang="zh-TW" dirty="0"/>
          </a:p>
          <a:p>
            <a:r>
              <a:rPr lang="zh-TW" altLang="en-US" dirty="0"/>
              <a:t>使用的損失函數是</a:t>
            </a:r>
            <a:r>
              <a:rPr lang="en-US" altLang="zh-TW" dirty="0"/>
              <a:t>Dice Loss</a:t>
            </a:r>
            <a:r>
              <a:rPr lang="zh-TW" altLang="en-US" dirty="0"/>
              <a:t>，函式如下，右邊是</a:t>
            </a:r>
            <a:r>
              <a:rPr lang="en-US" altLang="zh-TW" dirty="0"/>
              <a:t>Dice </a:t>
            </a:r>
            <a:r>
              <a:rPr lang="en-US" altLang="zh-TW" dirty="0" err="1"/>
              <a:t>Cofficient</a:t>
            </a:r>
            <a:r>
              <a:rPr lang="zh-TW" altLang="en-US" dirty="0"/>
              <a:t>，</a:t>
            </a:r>
            <a:endParaRPr lang="en-US" altLang="zh-TW" dirty="0"/>
          </a:p>
          <a:p>
            <a:r>
              <a:rPr lang="zh-TW" altLang="en-US" dirty="0"/>
              <a:t>結果會介於</a:t>
            </a:r>
            <a:r>
              <a:rPr lang="en-US" altLang="zh-TW" dirty="0"/>
              <a:t>0~1(</a:t>
            </a:r>
            <a:r>
              <a:rPr lang="zh-TW" altLang="en-US" dirty="0"/>
              <a:t>當</a:t>
            </a:r>
            <a:r>
              <a:rPr lang="en-US" altLang="zh-TW" dirty="0"/>
              <a:t>label</a:t>
            </a:r>
            <a:r>
              <a:rPr lang="zh-TW" altLang="en-US" dirty="0"/>
              <a:t>和</a:t>
            </a:r>
            <a:r>
              <a:rPr lang="en-US" altLang="zh-TW" dirty="0"/>
              <a:t>predict</a:t>
            </a:r>
            <a:r>
              <a:rPr lang="zh-TW" altLang="en-US" dirty="0"/>
              <a:t>完全重合為</a:t>
            </a:r>
            <a:r>
              <a:rPr lang="en-US" altLang="zh-TW" dirty="0"/>
              <a:t>1)</a:t>
            </a:r>
            <a:r>
              <a:rPr lang="zh-TW" altLang="en-US" dirty="0"/>
              <a:t>也就是越高越好，</a:t>
            </a:r>
            <a:r>
              <a:rPr lang="en-US" altLang="zh-TW" dirty="0"/>
              <a:t>1-Dice </a:t>
            </a:r>
            <a:r>
              <a:rPr lang="en-US" altLang="zh-TW" dirty="0" err="1"/>
              <a:t>Cofficient</a:t>
            </a:r>
            <a:r>
              <a:rPr lang="zh-TW" altLang="en-US" dirty="0"/>
              <a:t>則是變成越小越好</a:t>
            </a:r>
            <a:endParaRPr lang="en-US" altLang="zh-TW" dirty="0"/>
          </a:p>
        </p:txBody>
      </p:sp>
    </p:spTree>
    <p:extLst>
      <p:ext uri="{BB962C8B-B14F-4D97-AF65-F5344CB8AC3E}">
        <p14:creationId xmlns:p14="http://schemas.microsoft.com/office/powerpoint/2010/main" val="16406344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以下介紹相關應用以及視覺化</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39</a:t>
            </a:fld>
            <a:endParaRPr lang="zh-TW" altLang="en-US"/>
          </a:p>
        </p:txBody>
      </p:sp>
    </p:spTree>
    <p:extLst>
      <p:ext uri="{BB962C8B-B14F-4D97-AF65-F5344CB8AC3E}">
        <p14:creationId xmlns:p14="http://schemas.microsoft.com/office/powerpoint/2010/main" val="1344922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4</a:t>
            </a:fld>
            <a:endParaRPr lang="zh-TW" altLang="en-US"/>
          </a:p>
        </p:txBody>
      </p:sp>
    </p:spTree>
    <p:extLst>
      <p:ext uri="{BB962C8B-B14F-4D97-AF65-F5344CB8AC3E}">
        <p14:creationId xmlns:p14="http://schemas.microsoft.com/office/powerpoint/2010/main" val="241838644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首先是鈣化位置偵測</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40</a:t>
            </a:fld>
            <a:endParaRPr lang="zh-TW" altLang="en-US"/>
          </a:p>
        </p:txBody>
      </p:sp>
    </p:spTree>
    <p:extLst>
      <p:ext uri="{BB962C8B-B14F-4D97-AF65-F5344CB8AC3E}">
        <p14:creationId xmlns:p14="http://schemas.microsoft.com/office/powerpoint/2010/main" val="36204788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鈣化位置偵測，</a:t>
            </a:r>
            <a:endParaRPr lang="en-US" altLang="zh-TW" dirty="0"/>
          </a:p>
          <a:p>
            <a:r>
              <a:rPr lang="zh-TW" altLang="en-US" dirty="0"/>
              <a:t>前面有提到無顯影劑的資料通常是拿來做鈣化分析，</a:t>
            </a:r>
            <a:endParaRPr lang="en-US" altLang="zh-TW" dirty="0"/>
          </a:p>
          <a:p>
            <a:r>
              <a:rPr lang="zh-TW" altLang="en-US" dirty="0"/>
              <a:t>因為在無顯影劑注射的狀況下，血管中密度高的鈣化點會看起來十分明顯</a:t>
            </a:r>
            <a:r>
              <a:rPr lang="en-US" altLang="zh-TW" dirty="0"/>
              <a:t>(</a:t>
            </a:r>
            <a:r>
              <a:rPr lang="zh-TW" altLang="en-US" dirty="0"/>
              <a:t>心臟中有白色的基本上就是鈣化</a:t>
            </a:r>
            <a:r>
              <a:rPr lang="en-US" altLang="zh-TW" dirty="0"/>
              <a:t>)</a:t>
            </a:r>
            <a:r>
              <a:rPr lang="zh-TW" altLang="en-US" dirty="0"/>
              <a:t>，</a:t>
            </a:r>
            <a:endParaRPr lang="en-US" altLang="zh-TW" dirty="0"/>
          </a:p>
          <a:p>
            <a:r>
              <a:rPr lang="zh-TW" altLang="en-US" dirty="0"/>
              <a:t>而對於有顯影劑的影像，血管中的顯影劑會有亮度，會導致以人來看會比較不清楚。</a:t>
            </a:r>
            <a:endParaRPr lang="en-US" altLang="zh-TW" dirty="0"/>
          </a:p>
          <a:p>
            <a:endParaRPr lang="en-US" altLang="zh-TW" dirty="0"/>
          </a:p>
          <a:p>
            <a:r>
              <a:rPr lang="zh-TW" altLang="en-US" dirty="0"/>
              <a:t>然而顯影劑與鈣化點的</a:t>
            </a:r>
            <a:r>
              <a:rPr lang="en-US" altLang="zh-TW" dirty="0"/>
              <a:t>HU</a:t>
            </a:r>
            <a:r>
              <a:rPr lang="zh-TW" altLang="en-US" dirty="0"/>
              <a:t>值還是有所差異，可以利用閥值分開顯影劑與鈣化位置，</a:t>
            </a:r>
            <a:endParaRPr lang="en-US" altLang="zh-TW" dirty="0"/>
          </a:p>
          <a:p>
            <a:r>
              <a:rPr lang="zh-TW" altLang="en-US" dirty="0"/>
              <a:t>因此本研究利用有顯影劑資料進行血管分割，並製作一個功能，提供醫師設定欲篩選的</a:t>
            </a:r>
            <a:r>
              <a:rPr lang="en-US" altLang="zh-TW" dirty="0"/>
              <a:t>HU</a:t>
            </a:r>
            <a:r>
              <a:rPr lang="zh-TW" altLang="en-US" dirty="0"/>
              <a:t>值，</a:t>
            </a:r>
            <a:endParaRPr lang="en-US" altLang="zh-TW" dirty="0"/>
          </a:p>
          <a:p>
            <a:r>
              <a:rPr lang="zh-TW" altLang="en-US" dirty="0"/>
              <a:t>將原始影像中符合之</a:t>
            </a:r>
            <a:r>
              <a:rPr lang="en-US" altLang="zh-TW" dirty="0"/>
              <a:t>HU</a:t>
            </a:r>
            <a:r>
              <a:rPr lang="zh-TW" altLang="en-US" dirty="0"/>
              <a:t>值過濾出來，並找出與血管交集的位置，並進行視覺化輔助醫師進行診斷</a:t>
            </a:r>
          </a:p>
        </p:txBody>
      </p:sp>
    </p:spTree>
    <p:extLst>
      <p:ext uri="{BB962C8B-B14F-4D97-AF65-F5344CB8AC3E}">
        <p14:creationId xmlns:p14="http://schemas.microsoft.com/office/powerpoint/2010/main" val="39982923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接下來是血管狹窄度分析</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42</a:t>
            </a:fld>
            <a:endParaRPr lang="zh-TW" altLang="en-US"/>
          </a:p>
        </p:txBody>
      </p:sp>
    </p:spTree>
    <p:extLst>
      <p:ext uri="{BB962C8B-B14F-4D97-AF65-F5344CB8AC3E}">
        <p14:creationId xmlns:p14="http://schemas.microsoft.com/office/powerpoint/2010/main" val="3435552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除了鈣化外，冠狀動脈診斷中一個重要的病灶是血管狹窄，</a:t>
            </a:r>
            <a:endParaRPr lang="en-US" altLang="zh-TW" dirty="0"/>
          </a:p>
          <a:p>
            <a:r>
              <a:rPr lang="zh-TW" altLang="en-US" dirty="0"/>
              <a:t>本研究利用分割出之血管，擷取其中心線計算血管管徑，</a:t>
            </a:r>
            <a:endParaRPr lang="en-US" altLang="zh-TW" dirty="0"/>
          </a:p>
          <a:p>
            <a:r>
              <a:rPr lang="zh-TW" altLang="en-US" dirty="0"/>
              <a:t>並繪製成血管管徑趨勢圖，提供醫生一個輔助診斷的資訊。</a:t>
            </a:r>
            <a:endParaRPr lang="en-US" altLang="zh-TW" dirty="0"/>
          </a:p>
          <a:p>
            <a:r>
              <a:rPr lang="zh-TW" altLang="en-US" dirty="0"/>
              <a:t>此外，也利用中心線與原始影像進行處理，將彎曲之血管投影成拉直的血管，進行視覺化，</a:t>
            </a:r>
            <a:endParaRPr lang="en-US" altLang="zh-TW" dirty="0"/>
          </a:p>
          <a:p>
            <a:r>
              <a:rPr lang="zh-TW" altLang="en-US" dirty="0"/>
              <a:t>給予醫師觀察血管的輔助資訊。</a:t>
            </a:r>
          </a:p>
        </p:txBody>
      </p:sp>
    </p:spTree>
    <p:extLst>
      <p:ext uri="{BB962C8B-B14F-4D97-AF65-F5344CB8AC3E}">
        <p14:creationId xmlns:p14="http://schemas.microsoft.com/office/powerpoint/2010/main" val="1630294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44</a:t>
            </a:fld>
            <a:endParaRPr lang="zh-TW" altLang="en-US"/>
          </a:p>
        </p:txBody>
      </p:sp>
    </p:spTree>
    <p:extLst>
      <p:ext uri="{BB962C8B-B14F-4D97-AF65-F5344CB8AC3E}">
        <p14:creationId xmlns:p14="http://schemas.microsoft.com/office/powerpoint/2010/main" val="390956081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本研究使用</a:t>
            </a:r>
            <a:r>
              <a:rPr lang="en-US" altLang="zh-TW" dirty="0"/>
              <a:t>3D Slicer</a:t>
            </a:r>
            <a:r>
              <a:rPr lang="zh-TW" altLang="en-US" dirty="0"/>
              <a:t>作為視覺化平台，</a:t>
            </a:r>
            <a:r>
              <a:rPr lang="en-US" altLang="zh-TW" dirty="0"/>
              <a:t>3D Slicer</a:t>
            </a:r>
            <a:r>
              <a:rPr lang="zh-TW" altLang="en-US" dirty="0"/>
              <a:t>是一個開源的軟體，</a:t>
            </a:r>
            <a:endParaRPr lang="en-US" altLang="zh-TW" dirty="0"/>
          </a:p>
          <a:p>
            <a:r>
              <a:rPr lang="zh-TW" altLang="en-US" dirty="0"/>
              <a:t>並支援非常多醫學影像格式、檢視方式、編輯工具，</a:t>
            </a:r>
            <a:endParaRPr lang="en-US" altLang="zh-TW" dirty="0"/>
          </a:p>
          <a:p>
            <a:r>
              <a:rPr lang="zh-TW" altLang="en-US" dirty="0"/>
              <a:t>其中</a:t>
            </a:r>
            <a:r>
              <a:rPr lang="en-US" altLang="zh-TW" dirty="0"/>
              <a:t>3D Slicer</a:t>
            </a:r>
            <a:r>
              <a:rPr lang="zh-TW" altLang="en-US" dirty="0"/>
              <a:t>支援使用者使用</a:t>
            </a:r>
            <a:r>
              <a:rPr lang="en-US" altLang="zh-TW" dirty="0"/>
              <a:t>Python</a:t>
            </a:r>
            <a:r>
              <a:rPr lang="zh-TW" altLang="en-US" dirty="0"/>
              <a:t>自行撰寫插件，</a:t>
            </a:r>
            <a:endParaRPr lang="en-US" altLang="zh-TW" dirty="0"/>
          </a:p>
          <a:p>
            <a:r>
              <a:rPr lang="zh-TW" altLang="en-US" dirty="0"/>
              <a:t>可以利用</a:t>
            </a:r>
            <a:r>
              <a:rPr lang="en-US" altLang="zh-TW" dirty="0"/>
              <a:t>3D Slicer</a:t>
            </a:r>
            <a:r>
              <a:rPr lang="zh-TW" altLang="en-US" dirty="0"/>
              <a:t>載入資料後，利用</a:t>
            </a:r>
            <a:r>
              <a:rPr lang="en-US" altLang="zh-TW" dirty="0"/>
              <a:t>Python</a:t>
            </a:r>
            <a:r>
              <a:rPr lang="zh-TW" altLang="en-US" dirty="0"/>
              <a:t>自行對資料進行運算，</a:t>
            </a:r>
            <a:br>
              <a:rPr lang="en-US" altLang="zh-TW" dirty="0"/>
            </a:br>
            <a:r>
              <a:rPr lang="zh-TW" altLang="en-US" dirty="0"/>
              <a:t>然後呼叫</a:t>
            </a:r>
            <a:r>
              <a:rPr lang="en-US" altLang="zh-TW" dirty="0"/>
              <a:t>3D Slicer</a:t>
            </a:r>
            <a:r>
              <a:rPr lang="zh-TW" altLang="en-US" dirty="0"/>
              <a:t>的</a:t>
            </a:r>
            <a:r>
              <a:rPr lang="en-US" altLang="zh-TW" dirty="0"/>
              <a:t>API</a:t>
            </a:r>
            <a:r>
              <a:rPr lang="zh-TW" altLang="en-US" dirty="0"/>
              <a:t>將結果在軟體中顯示。</a:t>
            </a:r>
          </a:p>
        </p:txBody>
      </p:sp>
    </p:spTree>
    <p:extLst>
      <p:ext uri="{BB962C8B-B14F-4D97-AF65-F5344CB8AC3E}">
        <p14:creationId xmlns:p14="http://schemas.microsoft.com/office/powerpoint/2010/main" val="41337810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此圖為 </a:t>
            </a:r>
            <a:r>
              <a:rPr lang="en-US" altLang="zh-TW" dirty="0"/>
              <a:t>3D Slicer</a:t>
            </a:r>
            <a:r>
              <a:rPr lang="zh-TW" altLang="en-US" dirty="0"/>
              <a:t>的介面，這張圖是一個有顯影劑影像，</a:t>
            </a:r>
            <a:endParaRPr lang="en-US" altLang="zh-TW" dirty="0"/>
          </a:p>
          <a:p>
            <a:r>
              <a:rPr lang="zh-TW" altLang="en-US" dirty="0"/>
              <a:t>將冠狀動脈都以紅色標記的資料，右上角是冠狀動脈以</a:t>
            </a:r>
            <a:r>
              <a:rPr lang="en-US" altLang="zh-TW" dirty="0"/>
              <a:t>3D</a:t>
            </a:r>
            <a:r>
              <a:rPr lang="zh-TW" altLang="en-US" dirty="0"/>
              <a:t>視覺化的樣子，</a:t>
            </a:r>
            <a:endParaRPr lang="en-US" altLang="zh-TW" dirty="0"/>
          </a:p>
          <a:p>
            <a:r>
              <a:rPr lang="zh-TW" altLang="en-US" dirty="0"/>
              <a:t>後續在實驗與</a:t>
            </a:r>
            <a:r>
              <a:rPr lang="en-US" altLang="zh-TW" dirty="0"/>
              <a:t>DEMO</a:t>
            </a:r>
            <a:r>
              <a:rPr lang="zh-TW" altLang="en-US" dirty="0"/>
              <a:t>會再更詳細的看到這個軟體和自定義套件的操作</a:t>
            </a:r>
          </a:p>
        </p:txBody>
      </p:sp>
    </p:spTree>
    <p:extLst>
      <p:ext uri="{BB962C8B-B14F-4D97-AF65-F5344CB8AC3E}">
        <p14:creationId xmlns:p14="http://schemas.microsoft.com/office/powerpoint/2010/main" val="1801808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接著介紹實驗設計以及成果</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47</a:t>
            </a:fld>
            <a:endParaRPr lang="zh-TW" altLang="en-US"/>
          </a:p>
        </p:txBody>
      </p:sp>
    </p:spTree>
    <p:extLst>
      <p:ext uri="{BB962C8B-B14F-4D97-AF65-F5344CB8AC3E}">
        <p14:creationId xmlns:p14="http://schemas.microsoft.com/office/powerpoint/2010/main" val="129870951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首先從資料集開始</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48</a:t>
            </a:fld>
            <a:endParaRPr lang="zh-TW" altLang="en-US"/>
          </a:p>
        </p:txBody>
      </p:sp>
    </p:spTree>
    <p:extLst>
      <p:ext uri="{BB962C8B-B14F-4D97-AF65-F5344CB8AC3E}">
        <p14:creationId xmlns:p14="http://schemas.microsoft.com/office/powerpoint/2010/main" val="41939113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我們從聯新國際醫院那邊取得了三種資料集，</a:t>
            </a:r>
            <a:endParaRPr lang="en-US" altLang="zh-TW" dirty="0"/>
          </a:p>
          <a:p>
            <a:r>
              <a:rPr lang="zh-TW" altLang="en-US" dirty="0"/>
              <a:t>第一種是已標記之有顯影劑增強的電腦斷層掃掃描影像，</a:t>
            </a:r>
            <a:endParaRPr lang="en-US" altLang="zh-TW" dirty="0"/>
          </a:p>
          <a:p>
            <a:r>
              <a:rPr lang="zh-TW" altLang="en-US" dirty="0"/>
              <a:t>這種資料共有</a:t>
            </a:r>
            <a:r>
              <a:rPr lang="en-US" altLang="zh-TW" dirty="0"/>
              <a:t>21</a:t>
            </a:r>
            <a:r>
              <a:rPr lang="zh-TW" altLang="en-US" dirty="0"/>
              <a:t>位受檢者，每一組有</a:t>
            </a:r>
            <a:r>
              <a:rPr lang="en-US" altLang="zh-TW" dirty="0"/>
              <a:t>256</a:t>
            </a:r>
            <a:r>
              <a:rPr lang="zh-TW" altLang="en-US" dirty="0"/>
              <a:t>張</a:t>
            </a:r>
            <a:r>
              <a:rPr lang="en-US" altLang="zh-TW" dirty="0"/>
              <a:t>(</a:t>
            </a:r>
            <a:r>
              <a:rPr lang="zh-TW" altLang="en-US" dirty="0"/>
              <a:t>也就是</a:t>
            </a:r>
            <a:r>
              <a:rPr lang="en-US" altLang="zh-TW" dirty="0"/>
              <a:t>256</a:t>
            </a:r>
            <a:r>
              <a:rPr lang="zh-TW" altLang="en-US" dirty="0"/>
              <a:t>切</a:t>
            </a:r>
            <a:r>
              <a:rPr lang="en-US" altLang="zh-TW" dirty="0"/>
              <a:t>)</a:t>
            </a:r>
            <a:r>
              <a:rPr lang="zh-TW" altLang="en-US" dirty="0"/>
              <a:t>，單張影像大小為</a:t>
            </a:r>
            <a:r>
              <a:rPr lang="en-US" altLang="zh-TW" dirty="0"/>
              <a:t>512</a:t>
            </a:r>
            <a:r>
              <a:rPr lang="zh-TW" altLang="en-US" dirty="0"/>
              <a:t>*</a:t>
            </a:r>
            <a:r>
              <a:rPr lang="en-US" altLang="zh-TW" dirty="0"/>
              <a:t>512</a:t>
            </a:r>
          </a:p>
          <a:p>
            <a:r>
              <a:rPr lang="zh-TW" altLang="en-US" dirty="0"/>
              <a:t>冠狀動脈被標記為四種</a:t>
            </a:r>
            <a:r>
              <a:rPr lang="en-US" altLang="zh-TW" dirty="0"/>
              <a:t>RCA</a:t>
            </a:r>
            <a:r>
              <a:rPr lang="zh-TW" altLang="en-US" dirty="0"/>
              <a:t>、</a:t>
            </a:r>
            <a:r>
              <a:rPr lang="en-US" altLang="zh-TW" dirty="0"/>
              <a:t>LAD</a:t>
            </a:r>
            <a:r>
              <a:rPr lang="zh-TW" altLang="en-US" dirty="0"/>
              <a:t>、</a:t>
            </a:r>
            <a:r>
              <a:rPr lang="en-US" altLang="zh-TW" dirty="0"/>
              <a:t>LCX</a:t>
            </a:r>
            <a:r>
              <a:rPr lang="zh-TW" altLang="en-US" dirty="0"/>
              <a:t>、</a:t>
            </a:r>
            <a:r>
              <a:rPr lang="en-US" altLang="zh-TW" dirty="0"/>
              <a:t>LM</a:t>
            </a:r>
          </a:p>
          <a:p>
            <a:r>
              <a:rPr lang="zh-TW" altLang="en-US" dirty="0"/>
              <a:t>這個資料共有兩種用途，</a:t>
            </a:r>
            <a:endParaRPr lang="en-US" altLang="zh-TW" dirty="0"/>
          </a:p>
          <a:p>
            <a:r>
              <a:rPr lang="zh-TW" altLang="en-US" dirty="0"/>
              <a:t>第一個是用來訓練有顯影劑的冠狀動脈分割，</a:t>
            </a:r>
            <a:endParaRPr lang="en-US" altLang="zh-TW" dirty="0"/>
          </a:p>
          <a:p>
            <a:r>
              <a:rPr lang="zh-TW" altLang="en-US" dirty="0"/>
              <a:t>第二個是輸入到影像風格轉換模型，轉換成無顯影劑的資料，作為輔助訓練使用</a:t>
            </a:r>
            <a:endParaRPr lang="en-US" altLang="zh-TW" dirty="0"/>
          </a:p>
          <a:p>
            <a:endParaRPr lang="zh-TW" altLang="en-US" dirty="0"/>
          </a:p>
        </p:txBody>
      </p:sp>
    </p:spTree>
    <p:extLst>
      <p:ext uri="{BB962C8B-B14F-4D97-AF65-F5344CB8AC3E}">
        <p14:creationId xmlns:p14="http://schemas.microsoft.com/office/powerpoint/2010/main" val="783572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228600" indent="-228600">
              <a:buAutoNum type="arabicPeriod"/>
            </a:pPr>
            <a:r>
              <a:rPr lang="zh-TW" altLang="en-US" dirty="0"/>
              <a:t>根據台灣衛福部統計，心臟疾病一直是國人前三大死因之一，</a:t>
            </a:r>
            <a:br>
              <a:rPr lang="en-US" altLang="zh-TW" dirty="0"/>
            </a:br>
            <a:r>
              <a:rPr lang="zh-TW" altLang="en-US" dirty="0"/>
              <a:t>然而資訊技術目前在醫學領域上還有許多能發揮的空間，尤其近期</a:t>
            </a:r>
            <a:r>
              <a:rPr lang="en-US" altLang="zh-TW" dirty="0"/>
              <a:t>AI</a:t>
            </a:r>
            <a:r>
              <a:rPr lang="zh-TW" altLang="en-US" dirty="0"/>
              <a:t>、</a:t>
            </a:r>
            <a:r>
              <a:rPr lang="en-US" altLang="zh-TW" dirty="0"/>
              <a:t>Deep Learning</a:t>
            </a:r>
            <a:r>
              <a:rPr lang="zh-TW" altLang="en-US" dirty="0"/>
              <a:t>發展，</a:t>
            </a:r>
            <a:br>
              <a:rPr lang="en-US" altLang="zh-TW" dirty="0"/>
            </a:br>
            <a:r>
              <a:rPr lang="zh-TW" altLang="en-US" dirty="0"/>
              <a:t>許多從前難以辦到的任務現在變得可行。</a:t>
            </a:r>
            <a:endParaRPr lang="en-US" altLang="zh-TW" dirty="0"/>
          </a:p>
          <a:p>
            <a:pPr marL="228600" indent="-228600">
              <a:buAutoNum type="arabicPeriod"/>
            </a:pPr>
            <a:r>
              <a:rPr lang="zh-TW" altLang="en-US" dirty="0"/>
              <a:t>心臟疾病中，冠狀動脈心臟病又是其中常見的疾病，</a:t>
            </a:r>
            <a:br>
              <a:rPr lang="en-US" altLang="zh-TW" dirty="0"/>
            </a:br>
            <a:r>
              <a:rPr lang="zh-TW" altLang="en-US" dirty="0"/>
              <a:t>在冠狀動脈心臟病的診斷需要血管資訊，然而以人工方式進行標記需耗費龐大人力資源</a:t>
            </a:r>
            <a:endParaRPr lang="en-US" altLang="zh-TW" dirty="0"/>
          </a:p>
        </p:txBody>
      </p:sp>
    </p:spTree>
    <p:extLst>
      <p:ext uri="{BB962C8B-B14F-4D97-AF65-F5344CB8AC3E}">
        <p14:creationId xmlns:p14="http://schemas.microsoft.com/office/powerpoint/2010/main" val="8088161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第二組資料是，以標記之無顯影劑增強影像，</a:t>
            </a:r>
            <a:endParaRPr lang="en-US" altLang="zh-TW" dirty="0"/>
          </a:p>
          <a:p>
            <a:r>
              <a:rPr lang="zh-TW" altLang="en-US" dirty="0"/>
              <a:t>共有</a:t>
            </a:r>
            <a:r>
              <a:rPr lang="en-US" altLang="zh-TW" dirty="0"/>
              <a:t>10</a:t>
            </a:r>
            <a:r>
              <a:rPr lang="zh-TW" altLang="en-US" dirty="0"/>
              <a:t>組受檢者，每一組影像</a:t>
            </a:r>
            <a:r>
              <a:rPr lang="en-US" altLang="zh-TW" dirty="0"/>
              <a:t>64</a:t>
            </a:r>
            <a:r>
              <a:rPr lang="zh-TW" altLang="en-US" dirty="0"/>
              <a:t>張</a:t>
            </a:r>
            <a:r>
              <a:rPr lang="en-US" altLang="zh-TW" dirty="0"/>
              <a:t>(64</a:t>
            </a:r>
            <a:r>
              <a:rPr lang="zh-TW" altLang="en-US" dirty="0"/>
              <a:t>切</a:t>
            </a:r>
            <a:r>
              <a:rPr lang="en-US" altLang="zh-TW" dirty="0"/>
              <a:t>)</a:t>
            </a:r>
            <a:r>
              <a:rPr lang="zh-TW" altLang="en-US" dirty="0"/>
              <a:t>，大小為</a:t>
            </a:r>
            <a:r>
              <a:rPr lang="en-US" altLang="zh-TW" dirty="0"/>
              <a:t>512</a:t>
            </a:r>
            <a:r>
              <a:rPr lang="zh-TW" altLang="en-US" dirty="0"/>
              <a:t>*</a:t>
            </a:r>
            <a:r>
              <a:rPr lang="en-US" altLang="zh-TW" dirty="0"/>
              <a:t>512</a:t>
            </a:r>
          </a:p>
          <a:p>
            <a:r>
              <a:rPr lang="zh-TW" altLang="en-US" dirty="0"/>
              <a:t>這個將冠狀動標記為單一類，運用於訓練無顯影劑影像進行冠狀動脈分割模型。</a:t>
            </a:r>
            <a:endParaRPr lang="en-US" altLang="zh-TW" dirty="0"/>
          </a:p>
          <a:p>
            <a:endParaRPr lang="en-US" altLang="zh-TW" dirty="0"/>
          </a:p>
          <a:p>
            <a:r>
              <a:rPr lang="zh-TW" altLang="en-US" dirty="0"/>
              <a:t>最後一組資料是，未標記之同一個案之有顯影劑增強影像與無顯影劑增強影像，</a:t>
            </a:r>
            <a:endParaRPr lang="en-US" altLang="zh-TW" dirty="0"/>
          </a:p>
          <a:p>
            <a:r>
              <a:rPr lang="zh-TW" altLang="en-US" dirty="0"/>
              <a:t>共有</a:t>
            </a:r>
            <a:r>
              <a:rPr lang="en-US" altLang="zh-TW" dirty="0"/>
              <a:t>45</a:t>
            </a:r>
            <a:r>
              <a:rPr lang="zh-TW" altLang="en-US" dirty="0"/>
              <a:t>組，</a:t>
            </a:r>
            <a:r>
              <a:rPr lang="zh-TW" altLang="en-US" sz="2000" dirty="0">
                <a:solidFill>
                  <a:srgbClr val="000000"/>
                </a:solidFill>
                <a:latin typeface="+mn-lt"/>
                <a:ea typeface="+mn-ea"/>
              </a:rPr>
              <a:t>其中</a:t>
            </a:r>
            <a:r>
              <a:rPr lang="en-US" altLang="zh-TW" sz="2000" dirty="0">
                <a:solidFill>
                  <a:srgbClr val="000000"/>
                </a:solidFill>
                <a:latin typeface="+mn-lt"/>
                <a:ea typeface="+mn-ea"/>
              </a:rPr>
              <a:t>28</a:t>
            </a:r>
            <a:r>
              <a:rPr lang="zh-TW" altLang="en-US" sz="2000" dirty="0">
                <a:solidFill>
                  <a:srgbClr val="000000"/>
                </a:solidFill>
                <a:latin typeface="+mn-lt"/>
                <a:ea typeface="+mn-ea"/>
              </a:rPr>
              <a:t>組影像為</a:t>
            </a:r>
            <a:r>
              <a:rPr lang="en-US" altLang="zh-TW" sz="2000" dirty="0">
                <a:solidFill>
                  <a:srgbClr val="000000"/>
                </a:solidFill>
                <a:latin typeface="+mn-lt"/>
                <a:ea typeface="+mn-ea"/>
              </a:rPr>
              <a:t>2</a:t>
            </a:r>
            <a:r>
              <a:rPr lang="zh-TW" altLang="en-US" sz="2000" dirty="0">
                <a:solidFill>
                  <a:srgbClr val="000000"/>
                </a:solidFill>
                <a:latin typeface="+mn-lt"/>
                <a:ea typeface="+mn-ea"/>
              </a:rPr>
              <a:t>*</a:t>
            </a:r>
            <a:r>
              <a:rPr lang="en-US" altLang="zh-TW" sz="2000" dirty="0">
                <a:solidFill>
                  <a:srgbClr val="000000"/>
                </a:solidFill>
                <a:latin typeface="+mn-lt"/>
                <a:ea typeface="+mn-ea"/>
              </a:rPr>
              <a:t>256</a:t>
            </a:r>
            <a:r>
              <a:rPr lang="zh-TW" altLang="en-US" sz="2000" dirty="0">
                <a:solidFill>
                  <a:srgbClr val="000000"/>
                </a:solidFill>
                <a:latin typeface="+mn-lt"/>
                <a:ea typeface="+mn-ea"/>
              </a:rPr>
              <a:t>、</a:t>
            </a:r>
            <a:r>
              <a:rPr lang="en-US" altLang="zh-TW" sz="2000" dirty="0">
                <a:solidFill>
                  <a:srgbClr val="000000"/>
                </a:solidFill>
              </a:rPr>
              <a:t> 16</a:t>
            </a:r>
            <a:r>
              <a:rPr lang="zh-TW" altLang="en-US" sz="2000" dirty="0">
                <a:solidFill>
                  <a:srgbClr val="000000"/>
                </a:solidFill>
              </a:rPr>
              <a:t>組影像為</a:t>
            </a:r>
            <a:r>
              <a:rPr lang="en-US" altLang="zh-TW" sz="2000" dirty="0">
                <a:solidFill>
                  <a:srgbClr val="000000"/>
                </a:solidFill>
              </a:rPr>
              <a:t>2</a:t>
            </a:r>
            <a:r>
              <a:rPr lang="zh-TW" altLang="en-US" sz="2000" dirty="0">
                <a:solidFill>
                  <a:srgbClr val="000000"/>
                </a:solidFill>
              </a:rPr>
              <a:t>*</a:t>
            </a:r>
            <a:r>
              <a:rPr lang="en-US" altLang="zh-TW" sz="2000" dirty="0">
                <a:solidFill>
                  <a:srgbClr val="000000"/>
                </a:solidFill>
              </a:rPr>
              <a:t>224</a:t>
            </a:r>
            <a:r>
              <a:rPr lang="zh-TW" altLang="en-US" sz="2000" dirty="0">
                <a:solidFill>
                  <a:srgbClr val="000000"/>
                </a:solidFill>
              </a:rPr>
              <a:t>張、</a:t>
            </a:r>
            <a:r>
              <a:rPr lang="en-US" altLang="zh-TW" sz="2000" dirty="0">
                <a:solidFill>
                  <a:srgbClr val="000000"/>
                </a:solidFill>
              </a:rPr>
              <a:t>1</a:t>
            </a:r>
            <a:r>
              <a:rPr lang="zh-TW" altLang="en-US" sz="2000" dirty="0">
                <a:solidFill>
                  <a:srgbClr val="000000"/>
                </a:solidFill>
              </a:rPr>
              <a:t>組影像為</a:t>
            </a:r>
            <a:r>
              <a:rPr lang="en-US" altLang="zh-TW" sz="2000" dirty="0">
                <a:solidFill>
                  <a:srgbClr val="000000"/>
                </a:solidFill>
              </a:rPr>
              <a:t>2</a:t>
            </a:r>
            <a:r>
              <a:rPr lang="zh-TW" altLang="en-US" sz="2000" dirty="0">
                <a:solidFill>
                  <a:srgbClr val="000000"/>
                </a:solidFill>
              </a:rPr>
              <a:t>*</a:t>
            </a:r>
            <a:r>
              <a:rPr lang="en-US" altLang="zh-TW" sz="2000" dirty="0">
                <a:solidFill>
                  <a:srgbClr val="000000"/>
                </a:solidFill>
              </a:rPr>
              <a:t>192</a:t>
            </a:r>
            <a:r>
              <a:rPr lang="zh-TW" altLang="en-US" sz="2000" dirty="0">
                <a:solidFill>
                  <a:srgbClr val="000000"/>
                </a:solidFill>
              </a:rPr>
              <a:t>，影像大小皆為</a:t>
            </a:r>
            <a:r>
              <a:rPr lang="en-US" altLang="zh-TW" sz="2000" dirty="0">
                <a:solidFill>
                  <a:srgbClr val="000000"/>
                </a:solidFill>
                <a:latin typeface="+mn-lt"/>
                <a:ea typeface="+mn-ea"/>
              </a:rPr>
              <a:t>512*512</a:t>
            </a:r>
            <a:endParaRPr lang="zh-TW" altLang="en-US" sz="2000" dirty="0">
              <a:solidFill>
                <a:srgbClr val="000000"/>
              </a:solidFill>
              <a:latin typeface="+mn-lt"/>
              <a:ea typeface="+mn-ea"/>
            </a:endParaRPr>
          </a:p>
          <a:p>
            <a:r>
              <a:rPr lang="zh-TW" altLang="en-US" dirty="0"/>
              <a:t>這個是後期和聯新醫院要求的資料，所以有拿到無顯影劑</a:t>
            </a:r>
            <a:r>
              <a:rPr lang="en-US" altLang="zh-TW" dirty="0"/>
              <a:t>256</a:t>
            </a:r>
            <a:r>
              <a:rPr lang="zh-TW" altLang="en-US" dirty="0"/>
              <a:t>切的資料，但是皆沒有冠狀動脈標記，</a:t>
            </a:r>
            <a:endParaRPr lang="en-US" altLang="zh-TW" dirty="0"/>
          </a:p>
          <a:p>
            <a:r>
              <a:rPr lang="zh-TW" altLang="en-US" dirty="0"/>
              <a:t>這個用來訓練將有顯影劑影像轉換為虛擬無顯影劑影像的風格轉換模型。</a:t>
            </a:r>
          </a:p>
        </p:txBody>
      </p:sp>
    </p:spTree>
    <p:extLst>
      <p:ext uri="{BB962C8B-B14F-4D97-AF65-F5344CB8AC3E}">
        <p14:creationId xmlns:p14="http://schemas.microsoft.com/office/powerpoint/2010/main" val="141478802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這個表格剛剛提到的三類資料集，</a:t>
            </a:r>
            <a:endParaRPr lang="en-US" altLang="zh-TW" dirty="0"/>
          </a:p>
          <a:p>
            <a:r>
              <a:rPr lang="zh-TW" altLang="en-US" dirty="0"/>
              <a:t>這邊在做冠狀動脈分割模型使用的是</a:t>
            </a:r>
            <a:r>
              <a:rPr lang="en-US" altLang="zh-TW" dirty="0"/>
              <a:t>3D</a:t>
            </a:r>
            <a:r>
              <a:rPr lang="zh-TW" altLang="en-US" dirty="0"/>
              <a:t>資料，因此第一個和第二個資料集都是直接拿單一個案的</a:t>
            </a:r>
            <a:r>
              <a:rPr lang="en-US" altLang="zh-TW" dirty="0"/>
              <a:t>3D</a:t>
            </a:r>
            <a:r>
              <a:rPr lang="zh-TW" altLang="en-US" dirty="0"/>
              <a:t>影像去訓練</a:t>
            </a:r>
            <a:endParaRPr lang="en-US" altLang="zh-TW" dirty="0"/>
          </a:p>
          <a:p>
            <a:r>
              <a:rPr lang="zh-TW" altLang="en-US" dirty="0"/>
              <a:t>而在用風格轉換模型時，是使用</a:t>
            </a:r>
            <a:r>
              <a:rPr lang="en-US" altLang="zh-TW" dirty="0"/>
              <a:t>2D</a:t>
            </a:r>
            <a:r>
              <a:rPr lang="zh-TW" altLang="en-US" dirty="0"/>
              <a:t>的</a:t>
            </a:r>
            <a:r>
              <a:rPr lang="en-US" altLang="zh-TW" dirty="0"/>
              <a:t>Cycle GAN</a:t>
            </a:r>
            <a:r>
              <a:rPr lang="zh-TW" altLang="en-US" dirty="0"/>
              <a:t>，因此是把每一切的資料拿進去模型訓練</a:t>
            </a:r>
          </a:p>
        </p:txBody>
      </p:sp>
    </p:spTree>
    <p:extLst>
      <p:ext uri="{BB962C8B-B14F-4D97-AF65-F5344CB8AC3E}">
        <p14:creationId xmlns:p14="http://schemas.microsoft.com/office/powerpoint/2010/main" val="247521873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接下來介紹對有顯影劑資料進行冠狀動脈分割的實驗</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52</a:t>
            </a:fld>
            <a:endParaRPr lang="zh-TW" altLang="en-US"/>
          </a:p>
        </p:txBody>
      </p:sp>
    </p:spTree>
    <p:extLst>
      <p:ext uri="{BB962C8B-B14F-4D97-AF65-F5344CB8AC3E}">
        <p14:creationId xmlns:p14="http://schemas.microsoft.com/office/powerpoint/2010/main" val="410352440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就前面所述，本研究使用</a:t>
            </a:r>
            <a:r>
              <a:rPr lang="en-US" altLang="zh-TW" dirty="0"/>
              <a:t>21</a:t>
            </a:r>
            <a:r>
              <a:rPr lang="zh-TW" altLang="en-US" dirty="0"/>
              <a:t>位受檢者的資料進行有顯影劑增強之冠狀動脈分割，</a:t>
            </a:r>
            <a:endParaRPr lang="en-US" altLang="zh-TW" dirty="0"/>
          </a:p>
          <a:p>
            <a:r>
              <a:rPr lang="zh-TW" altLang="en-US" dirty="0"/>
              <a:t>使用的深度學習模型是</a:t>
            </a:r>
            <a:r>
              <a:rPr lang="en-US" altLang="zh-TW" dirty="0"/>
              <a:t>3D U-Net</a:t>
            </a:r>
            <a:r>
              <a:rPr lang="zh-TW" altLang="en-US" dirty="0"/>
              <a:t>，在模型結果的評估使用</a:t>
            </a:r>
            <a:r>
              <a:rPr lang="en-US" altLang="zh-TW" dirty="0"/>
              <a:t>Dice Coefficient</a:t>
            </a:r>
            <a:r>
              <a:rPr lang="zh-TW" altLang="en-US" dirty="0"/>
              <a:t>、</a:t>
            </a:r>
            <a:r>
              <a:rPr lang="en-US" altLang="zh-TW" dirty="0"/>
              <a:t>(Dice </a:t>
            </a:r>
            <a:r>
              <a:rPr lang="en-US" altLang="zh-TW" dirty="0" err="1"/>
              <a:t>Simularity</a:t>
            </a:r>
            <a:r>
              <a:rPr lang="en-US" altLang="zh-TW" dirty="0"/>
              <a:t> Coefficient)</a:t>
            </a:r>
            <a:r>
              <a:rPr lang="zh-TW" altLang="en-US" dirty="0"/>
              <a:t>，</a:t>
            </a:r>
          </a:p>
        </p:txBody>
      </p:sp>
    </p:spTree>
    <p:extLst>
      <p:ext uri="{BB962C8B-B14F-4D97-AF65-F5344CB8AC3E}">
        <p14:creationId xmlns:p14="http://schemas.microsoft.com/office/powerpoint/2010/main" val="293330365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以下是訓練資料以及標記範例，左上角是原始每一切的影像</a:t>
            </a:r>
            <a:endParaRPr lang="en-US" altLang="zh-TW" dirty="0"/>
          </a:p>
          <a:p>
            <a:r>
              <a:rPr lang="zh-TW" altLang="en-US" dirty="0"/>
              <a:t>右上角與左下角則是將每一切影像堆疊起來，重組成的</a:t>
            </a:r>
            <a:r>
              <a:rPr lang="en-US" altLang="zh-TW" dirty="0"/>
              <a:t>3D</a:t>
            </a:r>
            <a:r>
              <a:rPr lang="zh-TW" altLang="en-US" dirty="0"/>
              <a:t>影像以不同方向看得結果</a:t>
            </a:r>
            <a:endParaRPr lang="en-US" altLang="zh-TW" dirty="0"/>
          </a:p>
          <a:p>
            <a:r>
              <a:rPr lang="zh-TW" altLang="en-US" dirty="0"/>
              <a:t>右下角的圖片為模型標記結果，其中水藍色是</a:t>
            </a:r>
            <a:r>
              <a:rPr lang="en-US" altLang="zh-TW" dirty="0"/>
              <a:t>RCA</a:t>
            </a:r>
            <a:r>
              <a:rPr lang="zh-TW" altLang="en-US" dirty="0"/>
              <a:t>、綠色是</a:t>
            </a:r>
            <a:r>
              <a:rPr lang="en-US" altLang="zh-TW" dirty="0"/>
              <a:t>LM</a:t>
            </a:r>
            <a:r>
              <a:rPr lang="zh-TW" altLang="en-US" dirty="0"/>
              <a:t>、黃色是</a:t>
            </a:r>
            <a:r>
              <a:rPr lang="en-US" altLang="zh-TW" dirty="0"/>
              <a:t>LAD</a:t>
            </a:r>
            <a:r>
              <a:rPr lang="zh-TW" altLang="en-US" dirty="0"/>
              <a:t>、深藍色是</a:t>
            </a:r>
            <a:r>
              <a:rPr lang="en-US" altLang="zh-TW" dirty="0"/>
              <a:t>LCX</a:t>
            </a:r>
            <a:endParaRPr lang="zh-TW" altLang="en-US" dirty="0"/>
          </a:p>
        </p:txBody>
      </p:sp>
    </p:spTree>
    <p:extLst>
      <p:ext uri="{BB962C8B-B14F-4D97-AF65-F5344CB8AC3E}">
        <p14:creationId xmlns:p14="http://schemas.microsoft.com/office/powerpoint/2010/main" val="26829909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對於有顯影劑影像測試資料集，結果顯示在對於冠狀動脈擷取任務，</a:t>
            </a:r>
            <a:endParaRPr lang="en-US" altLang="zh-TW" dirty="0"/>
          </a:p>
          <a:p>
            <a:r>
              <a:rPr lang="zh-TW" altLang="en-US" dirty="0"/>
              <a:t>將所有冠狀動脈視為一類的話，本研究能拿到</a:t>
            </a:r>
            <a:r>
              <a:rPr lang="en-US" altLang="zh-TW" dirty="0"/>
              <a:t>Dice Coefficient 0.8207</a:t>
            </a:r>
            <a:r>
              <a:rPr lang="zh-TW" altLang="en-US" dirty="0"/>
              <a:t>的結果</a:t>
            </a:r>
            <a:endParaRPr lang="en-US" altLang="zh-TW" dirty="0"/>
          </a:p>
          <a:p>
            <a:r>
              <a:rPr lang="zh-TW" altLang="en-US" dirty="0"/>
              <a:t>其中在各血管來看</a:t>
            </a:r>
            <a:r>
              <a:rPr lang="en-US" altLang="zh-TW" dirty="0"/>
              <a:t>LM</a:t>
            </a:r>
            <a:r>
              <a:rPr lang="zh-TW" altLang="en-US" dirty="0"/>
              <a:t>是效果最差的，這結果還算合理，因為本身</a:t>
            </a:r>
            <a:r>
              <a:rPr lang="en-US" altLang="zh-TW" dirty="0"/>
              <a:t>LM</a:t>
            </a:r>
            <a:r>
              <a:rPr lang="zh-TW" altLang="en-US" dirty="0"/>
              <a:t>又會分出</a:t>
            </a:r>
            <a:r>
              <a:rPr lang="en-US" altLang="zh-TW" dirty="0"/>
              <a:t>LAD</a:t>
            </a:r>
            <a:r>
              <a:rPr lang="zh-TW" altLang="en-US" dirty="0"/>
              <a:t>、</a:t>
            </a:r>
            <a:r>
              <a:rPr lang="en-US" altLang="zh-TW" dirty="0"/>
              <a:t>LCX</a:t>
            </a:r>
            <a:r>
              <a:rPr lang="zh-TW" altLang="en-US" dirty="0"/>
              <a:t>，在血管分類錯誤的狀況，</a:t>
            </a:r>
            <a:endParaRPr lang="en-US" altLang="zh-TW" dirty="0"/>
          </a:p>
          <a:p>
            <a:r>
              <a:rPr lang="en-US" altLang="zh-TW" dirty="0"/>
              <a:t>LM</a:t>
            </a:r>
            <a:r>
              <a:rPr lang="zh-TW" altLang="en-US" dirty="0"/>
              <a:t>的</a:t>
            </a:r>
            <a:r>
              <a:rPr lang="en-US" altLang="zh-TW" dirty="0"/>
              <a:t>Dice Coefficient</a:t>
            </a:r>
            <a:r>
              <a:rPr lang="zh-TW" altLang="en-US" dirty="0"/>
              <a:t>會急速降低，其他類別</a:t>
            </a:r>
            <a:r>
              <a:rPr lang="en-US" altLang="zh-TW" dirty="0"/>
              <a:t>Dice Coefficient</a:t>
            </a:r>
            <a:r>
              <a:rPr lang="zh-TW" altLang="en-US" dirty="0"/>
              <a:t>損失的原因，除了沒分割出血管之外，</a:t>
            </a:r>
            <a:endParaRPr lang="en-US" altLang="zh-TW" dirty="0"/>
          </a:p>
          <a:p>
            <a:r>
              <a:rPr lang="zh-TW" altLang="en-US" dirty="0"/>
              <a:t>有些案例中模型也找出原先標記沒有，但屬於冠狀動脈的血管</a:t>
            </a:r>
            <a:endParaRPr lang="en-US" altLang="zh-TW" dirty="0"/>
          </a:p>
          <a:p>
            <a:endParaRPr lang="en-US" altLang="zh-TW" dirty="0"/>
          </a:p>
          <a:p>
            <a:r>
              <a:rPr lang="zh-TW" altLang="en-US" dirty="0"/>
              <a:t>與其他研究比較，這邊比較難進行比較，</a:t>
            </a:r>
            <a:endParaRPr lang="en-US" altLang="zh-TW" dirty="0"/>
          </a:p>
          <a:p>
            <a:r>
              <a:rPr lang="zh-TW" altLang="en-US" dirty="0"/>
              <a:t>因為本研究使用的是聯新醫院的資料，</a:t>
            </a:r>
            <a:endParaRPr lang="en-US" altLang="zh-TW" dirty="0"/>
          </a:p>
          <a:p>
            <a:r>
              <a:rPr lang="zh-TW" altLang="en-US" dirty="0"/>
              <a:t>而目前電腦斷層掃描冠狀動脈的公開資料集也較少、較難取得，</a:t>
            </a:r>
            <a:endParaRPr lang="en-US" altLang="zh-TW" dirty="0"/>
          </a:p>
          <a:p>
            <a:r>
              <a:rPr lang="zh-TW" altLang="en-US" dirty="0"/>
              <a:t>因此這邊只能說本研究結果不遜於其他研究，並且在不進行後處裡的狀況，</a:t>
            </a:r>
            <a:endParaRPr lang="en-US" altLang="zh-TW" dirty="0"/>
          </a:p>
          <a:p>
            <a:r>
              <a:rPr lang="zh-TW" altLang="en-US" dirty="0"/>
              <a:t>能夠取得血管雜訊較少的結果，並且實驗了進行血管分類，</a:t>
            </a:r>
            <a:endParaRPr lang="en-US" altLang="zh-TW" dirty="0"/>
          </a:p>
          <a:p>
            <a:r>
              <a:rPr lang="zh-TW" altLang="en-US" dirty="0"/>
              <a:t>希望之後能取得公開資料集進行比較進一步的比較</a:t>
            </a:r>
            <a:endParaRPr lang="en-US" altLang="zh-TW" dirty="0"/>
          </a:p>
          <a:p>
            <a:endParaRPr lang="en-US" altLang="zh-TW" dirty="0"/>
          </a:p>
          <a:p>
            <a:r>
              <a:rPr lang="zh-TW" altLang="en-US" dirty="0"/>
              <a:t>接下來展示測試資料集的模型輸出結果</a:t>
            </a:r>
          </a:p>
        </p:txBody>
      </p:sp>
    </p:spTree>
    <p:extLst>
      <p:ext uri="{BB962C8B-B14F-4D97-AF65-F5344CB8AC3E}">
        <p14:creationId xmlns:p14="http://schemas.microsoft.com/office/powerpoint/2010/main" val="97645873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左邊是人工標註結果，</a:t>
            </a:r>
            <a:endParaRPr lang="en-US" altLang="zh-TW" dirty="0"/>
          </a:p>
          <a:p>
            <a:r>
              <a:rPr lang="zh-TW" altLang="en-US" dirty="0"/>
              <a:t>可以看出錯誤包含，</a:t>
            </a:r>
            <a:endParaRPr lang="en-US" altLang="zh-TW" dirty="0"/>
          </a:p>
          <a:p>
            <a:pPr marL="228600" indent="-228600">
              <a:buAutoNum type="arabicPeriod"/>
            </a:pPr>
            <a:r>
              <a:rPr lang="zh-TW" altLang="en-US" dirty="0"/>
              <a:t>綠色</a:t>
            </a:r>
            <a:r>
              <a:rPr lang="en-US" altLang="zh-TW" dirty="0"/>
              <a:t>LM</a:t>
            </a:r>
            <a:r>
              <a:rPr lang="zh-TW" altLang="en-US" dirty="0"/>
              <a:t>比較難符合人工標記</a:t>
            </a:r>
            <a:endParaRPr lang="en-US" altLang="zh-TW" dirty="0"/>
          </a:p>
          <a:p>
            <a:pPr marL="228600" indent="-228600">
              <a:buAutoNum type="arabicPeriod"/>
            </a:pPr>
            <a:r>
              <a:rPr lang="zh-TW" altLang="en-US" dirty="0"/>
              <a:t>模型有沒找到的血管，模型也有多找的血管</a:t>
            </a:r>
            <a:r>
              <a:rPr lang="en-US" altLang="zh-TW" dirty="0"/>
              <a:t>(</a:t>
            </a:r>
            <a:r>
              <a:rPr lang="zh-TW" altLang="en-US" dirty="0"/>
              <a:t>但是是屬於冠狀動脈</a:t>
            </a:r>
            <a:r>
              <a:rPr lang="en-US" altLang="zh-TW" dirty="0"/>
              <a:t>)</a:t>
            </a:r>
            <a:endParaRPr lang="zh-TW" altLang="en-US" dirty="0"/>
          </a:p>
        </p:txBody>
      </p:sp>
    </p:spTree>
    <p:extLst>
      <p:ext uri="{BB962C8B-B14F-4D97-AF65-F5344CB8AC3E}">
        <p14:creationId xmlns:p14="http://schemas.microsoft.com/office/powerpoint/2010/main" val="302396719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第三個測試案例有較多的血果錯誤分類，</a:t>
            </a:r>
            <a:endParaRPr lang="en-US" altLang="zh-TW" dirty="0"/>
          </a:p>
          <a:p>
            <a:r>
              <a:rPr lang="zh-TW" altLang="en-US" dirty="0"/>
              <a:t>以及</a:t>
            </a:r>
            <a:r>
              <a:rPr lang="en-US" altLang="zh-TW" dirty="0"/>
              <a:t>RCA</a:t>
            </a:r>
            <a:r>
              <a:rPr lang="zh-TW" altLang="en-US" dirty="0"/>
              <a:t>缺少血管較多，然而整體找到冠狀動脈較多，</a:t>
            </a:r>
            <a:endParaRPr lang="en-US" altLang="zh-TW" dirty="0"/>
          </a:p>
          <a:p>
            <a:r>
              <a:rPr lang="zh-TW" altLang="en-US" dirty="0"/>
              <a:t>因此只當一類的話這個案例的</a:t>
            </a:r>
            <a:r>
              <a:rPr lang="en-US" altLang="zh-TW" dirty="0"/>
              <a:t>Dice Coefficient</a:t>
            </a:r>
            <a:r>
              <a:rPr lang="zh-TW" altLang="en-US" dirty="0"/>
              <a:t>並不低，但考慮分類的結果就比較差了</a:t>
            </a:r>
          </a:p>
        </p:txBody>
      </p:sp>
    </p:spTree>
    <p:extLst>
      <p:ext uri="{BB962C8B-B14F-4D97-AF65-F5344CB8AC3E}">
        <p14:creationId xmlns:p14="http://schemas.microsoft.com/office/powerpoint/2010/main" val="121672104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接下來介紹風格轉換模型實驗</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58</a:t>
            </a:fld>
            <a:endParaRPr lang="zh-TW" altLang="en-US"/>
          </a:p>
        </p:txBody>
      </p:sp>
    </p:spTree>
    <p:extLst>
      <p:ext uri="{BB962C8B-B14F-4D97-AF65-F5344CB8AC3E}">
        <p14:creationId xmlns:p14="http://schemas.microsoft.com/office/powerpoint/2010/main" val="103515348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本研究使用</a:t>
            </a:r>
            <a:r>
              <a:rPr lang="en-US" altLang="zh-TW" dirty="0" err="1"/>
              <a:t>CycleGAN</a:t>
            </a:r>
            <a:r>
              <a:rPr lang="zh-TW" altLang="en-US" dirty="0"/>
              <a:t>做為風格轉換模型，</a:t>
            </a:r>
            <a:endParaRPr lang="en-US" altLang="zh-TW" dirty="0"/>
          </a:p>
          <a:p>
            <a:r>
              <a:rPr lang="zh-TW" altLang="en-US" dirty="0"/>
              <a:t>資料集為</a:t>
            </a:r>
            <a:r>
              <a:rPr lang="en-US" altLang="zh-TW" dirty="0"/>
              <a:t>45</a:t>
            </a:r>
            <a:r>
              <a:rPr lang="zh-TW" altLang="en-US" dirty="0"/>
              <a:t>組受檢者的單切影像，其中</a:t>
            </a:r>
            <a:r>
              <a:rPr lang="en-US" altLang="zh-TW" dirty="0"/>
              <a:t>9792</a:t>
            </a:r>
            <a:r>
              <a:rPr lang="zh-TW" altLang="en-US" dirty="0"/>
              <a:t>張做為訓練資料，</a:t>
            </a:r>
            <a:r>
              <a:rPr lang="en-US" altLang="zh-TW" dirty="0"/>
              <a:t>1152</a:t>
            </a:r>
            <a:r>
              <a:rPr lang="zh-TW" altLang="en-US" dirty="0"/>
              <a:t>張做為測試資料</a:t>
            </a:r>
          </a:p>
        </p:txBody>
      </p:sp>
    </p:spTree>
    <p:extLst>
      <p:ext uri="{BB962C8B-B14F-4D97-AF65-F5344CB8AC3E}">
        <p14:creationId xmlns:p14="http://schemas.microsoft.com/office/powerpoint/2010/main" val="1320476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1.</a:t>
            </a:r>
            <a:r>
              <a:rPr lang="zh-TW" altLang="en-US" dirty="0"/>
              <a:t> 目前在醫院進行冠狀動脈血管攝影時，需要使用顯影劑的注射，</a:t>
            </a:r>
            <a:br>
              <a:rPr lang="en-US" altLang="zh-TW" dirty="0"/>
            </a:br>
            <a:r>
              <a:rPr lang="zh-TW" altLang="en-US" dirty="0"/>
              <a:t>然而部分受檢者對於顯影劑的碘成分會過敏，腎臟功能不良的受檢者也不適合</a:t>
            </a:r>
            <a:r>
              <a:rPr lang="en-US" altLang="zh-TW" dirty="0"/>
              <a:t>(</a:t>
            </a:r>
            <a:r>
              <a:rPr lang="zh-TW" altLang="en-US" dirty="0"/>
              <a:t>顯影劑需要腎臟代謝</a:t>
            </a:r>
            <a:r>
              <a:rPr lang="en-US" altLang="zh-TW" dirty="0"/>
              <a:t>)</a:t>
            </a:r>
            <a:r>
              <a:rPr lang="zh-TW" altLang="en-US" dirty="0"/>
              <a:t>，</a:t>
            </a:r>
            <a:endParaRPr lang="en-US" altLang="zh-TW" dirty="0"/>
          </a:p>
          <a:p>
            <a:r>
              <a:rPr lang="zh-TW" altLang="en-US" dirty="0"/>
              <a:t>因此部分受檢者只能在無顯影劑的狀況下進行電腦斷層掃描攝影。</a:t>
            </a:r>
            <a:endParaRPr lang="en-US" altLang="zh-TW" dirty="0"/>
          </a:p>
          <a:p>
            <a:r>
              <a:rPr lang="en-US" altLang="zh-TW" dirty="0"/>
              <a:t>2.</a:t>
            </a:r>
            <a:r>
              <a:rPr lang="zh-TW" altLang="en-US" dirty="0"/>
              <a:t> 而無顯影劑增強對於血管對比度低，目前以無顯影劑資料進行血管分割尚是具有挑戰性的任務。</a:t>
            </a:r>
            <a:endParaRPr lang="en-US" altLang="zh-TW" dirty="0"/>
          </a:p>
          <a:p>
            <a:r>
              <a:rPr lang="en-US" altLang="zh-TW" dirty="0"/>
              <a:t>3.</a:t>
            </a:r>
            <a:r>
              <a:rPr lang="zh-TW" altLang="en-US" dirty="0"/>
              <a:t> 目前若以電腦斷層掃描進行冠狀動脈檢查，會分為無顯影劑、有顯影劑兩種，</a:t>
            </a:r>
            <a:endParaRPr lang="en-US" altLang="zh-TW" dirty="0"/>
          </a:p>
          <a:p>
            <a:r>
              <a:rPr lang="zh-TW" altLang="en-US" dirty="0"/>
              <a:t>無顯影劑用來找鈣化點、有顯影劑用來做血管分割，</a:t>
            </a:r>
            <a:endParaRPr lang="en-US" altLang="zh-TW" dirty="0"/>
          </a:p>
          <a:p>
            <a:r>
              <a:rPr lang="zh-TW" altLang="en-US" dirty="0"/>
              <a:t>然而進行兩次拍攝等於要接受兩次輻射暴露，</a:t>
            </a:r>
            <a:endParaRPr lang="en-US" altLang="zh-TW" dirty="0"/>
          </a:p>
          <a:p>
            <a:r>
              <a:rPr lang="zh-TW" altLang="en-US" dirty="0"/>
              <a:t>如果能加強單一影像的用途，使用一種電腦斷層掃描就能診斷，能降低受檢者的輻射暴露。</a:t>
            </a:r>
            <a:endParaRPr lang="en-US" altLang="zh-TW" dirty="0"/>
          </a:p>
        </p:txBody>
      </p:sp>
    </p:spTree>
    <p:extLst>
      <p:ext uri="{BB962C8B-B14F-4D97-AF65-F5344CB8AC3E}">
        <p14:creationId xmlns:p14="http://schemas.microsoft.com/office/powerpoint/2010/main" val="329067770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模型訓練資料如圖，左邊是有顯影劑影像，右邊是無顯影劑影像</a:t>
            </a:r>
          </a:p>
        </p:txBody>
      </p:sp>
    </p:spTree>
    <p:extLst>
      <p:ext uri="{BB962C8B-B14F-4D97-AF65-F5344CB8AC3E}">
        <p14:creationId xmlns:p14="http://schemas.microsoft.com/office/powerpoint/2010/main" val="186106269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err="1"/>
              <a:t>CycleGAN</a:t>
            </a:r>
            <a:r>
              <a:rPr lang="zh-TW" altLang="en-US" dirty="0"/>
              <a:t>的</a:t>
            </a:r>
            <a:r>
              <a:rPr lang="en-US" altLang="zh-TW" dirty="0"/>
              <a:t>GAN Loss</a:t>
            </a:r>
            <a:r>
              <a:rPr lang="zh-TW" altLang="en-US" dirty="0"/>
              <a:t>和一般</a:t>
            </a:r>
            <a:r>
              <a:rPr lang="en-US" altLang="zh-TW" dirty="0"/>
              <a:t>GAN</a:t>
            </a:r>
            <a:r>
              <a:rPr lang="zh-TW" altLang="en-US" dirty="0"/>
              <a:t>一樣，</a:t>
            </a:r>
            <a:endParaRPr lang="en-US" altLang="zh-TW" dirty="0"/>
          </a:p>
          <a:p>
            <a:r>
              <a:rPr lang="zh-TW" altLang="en-US" dirty="0"/>
              <a:t>因為他的對抗特性，模型的</a:t>
            </a:r>
            <a:r>
              <a:rPr lang="en-US" altLang="zh-TW" dirty="0"/>
              <a:t>Loss</a:t>
            </a:r>
            <a:r>
              <a:rPr lang="zh-TW" altLang="en-US" dirty="0"/>
              <a:t>取線並不會直接收斂於一個低數值，</a:t>
            </a:r>
            <a:endParaRPr lang="en-US" altLang="zh-TW" dirty="0"/>
          </a:p>
          <a:p>
            <a:r>
              <a:rPr lang="zh-TW" altLang="en-US" dirty="0"/>
              <a:t>需要觀察結果</a:t>
            </a:r>
            <a:br>
              <a:rPr lang="en-US" altLang="zh-TW" dirty="0"/>
            </a:br>
            <a:endParaRPr lang="zh-TW" altLang="en-US" dirty="0"/>
          </a:p>
        </p:txBody>
      </p:sp>
    </p:spTree>
    <p:extLst>
      <p:ext uri="{BB962C8B-B14F-4D97-AF65-F5344CB8AC3E}">
        <p14:creationId xmlns:p14="http://schemas.microsoft.com/office/powerpoint/2010/main" val="358735605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這邊說明電腦斷層掃描影像風格轉換模型的輸出資料，</a:t>
            </a:r>
            <a:endParaRPr lang="en-US" altLang="zh-TW" dirty="0"/>
          </a:p>
          <a:p>
            <a:r>
              <a:rPr lang="zh-TW" altLang="en-US" dirty="0"/>
              <a:t>左圖為真實的有顯影劑資料，右圖為真實的無顯影劑資料，</a:t>
            </a:r>
            <a:endParaRPr lang="en-US" altLang="zh-TW" dirty="0"/>
          </a:p>
          <a:p>
            <a:r>
              <a:rPr lang="zh-TW" altLang="en-US" dirty="0"/>
              <a:t>我們模型的主要目的又兩個</a:t>
            </a:r>
            <a:endParaRPr lang="en-US" altLang="zh-TW" dirty="0"/>
          </a:p>
          <a:p>
            <a:pPr marL="228600" indent="-228600">
              <a:buAutoNum type="arabicPeriod"/>
            </a:pPr>
            <a:r>
              <a:rPr lang="zh-TW" altLang="en-US" dirty="0"/>
              <a:t>是要將最左邊的有顯影劑影像中，血液流經的白色部分去除，變成右邊心臟範圍都是一片深灰，僅有組織輪廓的樣貌</a:t>
            </a:r>
            <a:endParaRPr lang="en-US" altLang="zh-TW" dirty="0"/>
          </a:p>
          <a:p>
            <a:pPr marL="228600" indent="-228600">
              <a:buAutoNum type="arabicPeriod"/>
            </a:pPr>
            <a:r>
              <a:rPr lang="zh-TW" altLang="en-US" dirty="0"/>
              <a:t>在轉換過程中，要保持冠狀動脈結構不變</a:t>
            </a:r>
            <a:endParaRPr lang="en-US" altLang="zh-TW" dirty="0"/>
          </a:p>
          <a:p>
            <a:endParaRPr lang="en-US" altLang="zh-TW" dirty="0"/>
          </a:p>
          <a:p>
            <a:r>
              <a:rPr lang="zh-TW" altLang="en-US" dirty="0"/>
              <a:t>後續會將中間的影像作為無顯影劑冠狀動脈分割模型輔助訓練資料，看是否能增進模型結果</a:t>
            </a:r>
            <a:endParaRPr lang="en-US" altLang="zh-TW" dirty="0"/>
          </a:p>
          <a:p>
            <a:endParaRPr lang="en-US" altLang="zh-TW" dirty="0"/>
          </a:p>
          <a:p>
            <a:r>
              <a:rPr lang="zh-TW" altLang="en-US" dirty="0"/>
              <a:t>中間是</a:t>
            </a:r>
            <a:r>
              <a:rPr lang="en-US" altLang="zh-TW" dirty="0" err="1"/>
              <a:t>CycleGAN</a:t>
            </a:r>
            <a:r>
              <a:rPr lang="zh-TW" altLang="en-US" dirty="0"/>
              <a:t>利用左邊的真實資料，產生的虛擬無顯影劑資料，</a:t>
            </a:r>
            <a:endParaRPr lang="en-US" altLang="zh-TW" dirty="0"/>
          </a:p>
          <a:p>
            <a:r>
              <a:rPr lang="zh-TW" altLang="en-US" dirty="0"/>
              <a:t>可以看出模型能夠確實的去除顯影劑的亮度，並且冠狀動脈位置還是差不多，</a:t>
            </a:r>
            <a:endParaRPr lang="en-US" altLang="zh-TW" dirty="0"/>
          </a:p>
          <a:p>
            <a:endParaRPr lang="en-US" altLang="zh-TW" dirty="0"/>
          </a:p>
        </p:txBody>
      </p:sp>
    </p:spTree>
    <p:extLst>
      <p:ext uri="{BB962C8B-B14F-4D97-AF65-F5344CB8AC3E}">
        <p14:creationId xmlns:p14="http://schemas.microsoft.com/office/powerpoint/2010/main" val="168177417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接著介紹無顯影劑增強影像之冠狀動脈分割實驗</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63</a:t>
            </a:fld>
            <a:endParaRPr lang="zh-TW" altLang="en-US"/>
          </a:p>
        </p:txBody>
      </p:sp>
    </p:spTree>
    <p:extLst>
      <p:ext uri="{BB962C8B-B14F-4D97-AF65-F5344CB8AC3E}">
        <p14:creationId xmlns:p14="http://schemas.microsoft.com/office/powerpoint/2010/main" val="86174860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在資料集的部分，本研究將原始</a:t>
            </a:r>
            <a:r>
              <a:rPr lang="en-US" altLang="zh-TW" dirty="0"/>
              <a:t>10</a:t>
            </a:r>
            <a:r>
              <a:rPr lang="zh-TW" altLang="en-US" dirty="0"/>
              <a:t>組受檢者的分為</a:t>
            </a:r>
            <a:r>
              <a:rPr lang="en-US" altLang="zh-TW" dirty="0"/>
              <a:t>8</a:t>
            </a:r>
            <a:r>
              <a:rPr lang="zh-TW" altLang="en-US" dirty="0"/>
              <a:t>組做為訓練資料，</a:t>
            </a:r>
            <a:r>
              <a:rPr lang="en-US" altLang="zh-TW" dirty="0"/>
              <a:t>2</a:t>
            </a:r>
            <a:r>
              <a:rPr lang="zh-TW" altLang="en-US" dirty="0"/>
              <a:t>組做為測試資料</a:t>
            </a:r>
            <a:endParaRPr lang="en-US" altLang="zh-TW" dirty="0"/>
          </a:p>
          <a:p>
            <a:r>
              <a:rPr lang="zh-TW" altLang="en-US" dirty="0"/>
              <a:t>並且比較有無加入</a:t>
            </a:r>
            <a:r>
              <a:rPr lang="en-US" altLang="zh-TW" dirty="0"/>
              <a:t>7</a:t>
            </a:r>
            <a:r>
              <a:rPr lang="zh-TW" altLang="en-US" dirty="0"/>
              <a:t>組</a:t>
            </a:r>
            <a:r>
              <a:rPr lang="en-US" altLang="zh-TW" dirty="0" err="1"/>
              <a:t>CycleGAN</a:t>
            </a:r>
            <a:r>
              <a:rPr lang="zh-TW" altLang="en-US" dirty="0"/>
              <a:t>產生之虛擬資料進行輔助訓練的結果</a:t>
            </a:r>
            <a:endParaRPr lang="en-US" altLang="zh-TW" dirty="0"/>
          </a:p>
          <a:p>
            <a:endParaRPr lang="en-US" altLang="zh-TW" dirty="0"/>
          </a:p>
          <a:p>
            <a:r>
              <a:rPr lang="zh-TW" altLang="en-US" dirty="0"/>
              <a:t>影像分割使用</a:t>
            </a:r>
            <a:r>
              <a:rPr lang="en-US" altLang="zh-TW" dirty="0"/>
              <a:t>3D U-Net</a:t>
            </a:r>
            <a:r>
              <a:rPr lang="zh-TW" altLang="en-US" dirty="0"/>
              <a:t>作為分割模型，並使用</a:t>
            </a:r>
            <a:r>
              <a:rPr lang="en-US" altLang="zh-TW" dirty="0"/>
              <a:t>Dice Coefficient</a:t>
            </a:r>
            <a:r>
              <a:rPr lang="zh-TW" altLang="en-US" dirty="0"/>
              <a:t>做為評估函數</a:t>
            </a:r>
          </a:p>
        </p:txBody>
      </p:sp>
    </p:spTree>
    <p:extLst>
      <p:ext uri="{BB962C8B-B14F-4D97-AF65-F5344CB8AC3E}">
        <p14:creationId xmlns:p14="http://schemas.microsoft.com/office/powerpoint/2010/main" val="47367789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模型訊驗資料如圖，左上角是原始的單切影像，</a:t>
            </a:r>
            <a:endParaRPr lang="en-US" altLang="zh-TW" dirty="0"/>
          </a:p>
          <a:p>
            <a:r>
              <a:rPr lang="zh-TW" altLang="en-US" dirty="0"/>
              <a:t>右上角與左下角為將單切影像以</a:t>
            </a:r>
            <a:r>
              <a:rPr lang="en-US" altLang="zh-TW" dirty="0"/>
              <a:t>64</a:t>
            </a:r>
            <a:r>
              <a:rPr lang="zh-TW" altLang="en-US" dirty="0"/>
              <a:t>張重組並以不同角度看的結果，</a:t>
            </a:r>
            <a:endParaRPr lang="en-US" altLang="zh-TW" dirty="0"/>
          </a:p>
          <a:p>
            <a:r>
              <a:rPr lang="zh-TW" altLang="en-US" dirty="0"/>
              <a:t>右下角為標記之冠狀動脈，將所有冠狀動脈視為一類</a:t>
            </a:r>
          </a:p>
        </p:txBody>
      </p:sp>
    </p:spTree>
    <p:extLst>
      <p:ext uri="{BB962C8B-B14F-4D97-AF65-F5344CB8AC3E}">
        <p14:creationId xmlns:p14="http://schemas.microsoft.com/office/powerpoint/2010/main" val="414135966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在模型訓練完成後，以原始資料進行訓練，</a:t>
            </a:r>
            <a:endParaRPr lang="en-US" altLang="zh-TW" dirty="0"/>
          </a:p>
          <a:p>
            <a:r>
              <a:rPr lang="zh-TW" altLang="en-US" dirty="0"/>
              <a:t>對於測試資料集能達到</a:t>
            </a:r>
            <a:r>
              <a:rPr lang="en-US" altLang="zh-TW" dirty="0"/>
              <a:t>0.5133</a:t>
            </a:r>
            <a:r>
              <a:rPr lang="zh-TW" altLang="en-US" dirty="0"/>
              <a:t>的</a:t>
            </a:r>
            <a:r>
              <a:rPr lang="en-US" altLang="zh-TW" dirty="0"/>
              <a:t>Dice Coefficient</a:t>
            </a:r>
            <a:r>
              <a:rPr lang="zh-TW" altLang="en-US" dirty="0"/>
              <a:t>，</a:t>
            </a:r>
            <a:endParaRPr lang="en-US" altLang="zh-TW" dirty="0"/>
          </a:p>
          <a:p>
            <a:r>
              <a:rPr lang="zh-TW" altLang="en-US" dirty="0"/>
              <a:t>而加入</a:t>
            </a:r>
            <a:r>
              <a:rPr lang="en-US" altLang="zh-TW" dirty="0"/>
              <a:t>7</a:t>
            </a:r>
            <a:r>
              <a:rPr lang="zh-TW" altLang="en-US" dirty="0"/>
              <a:t>組</a:t>
            </a:r>
            <a:r>
              <a:rPr lang="en-US" altLang="zh-TW" dirty="0"/>
              <a:t>Cycle GAN</a:t>
            </a:r>
            <a:r>
              <a:rPr lang="zh-TW" altLang="en-US" dirty="0"/>
              <a:t>產生之資料輔助訓練後，模型效果則能提升至</a:t>
            </a:r>
            <a:r>
              <a:rPr lang="en-US" altLang="zh-TW" dirty="0"/>
              <a:t>0.5966</a:t>
            </a:r>
            <a:r>
              <a:rPr lang="zh-TW" altLang="en-US" dirty="0"/>
              <a:t>，</a:t>
            </a:r>
            <a:endParaRPr lang="en-US" altLang="zh-TW" dirty="0"/>
          </a:p>
          <a:p>
            <a:r>
              <a:rPr lang="zh-TW" altLang="en-US" dirty="0"/>
              <a:t>顯示</a:t>
            </a:r>
            <a:r>
              <a:rPr lang="en-US" altLang="zh-TW" dirty="0"/>
              <a:t>Cycle GAN</a:t>
            </a:r>
            <a:r>
              <a:rPr lang="zh-TW" altLang="en-US" dirty="0"/>
              <a:t>產生的虛擬無顯影劑資料能夠有效的輔助訓練，提升模型效果。</a:t>
            </a:r>
            <a:endParaRPr lang="en-US" altLang="zh-TW" dirty="0"/>
          </a:p>
          <a:p>
            <a:endParaRPr lang="en-US" altLang="zh-TW" dirty="0"/>
          </a:p>
          <a:p>
            <a:r>
              <a:rPr lang="zh-TW" altLang="en-US" dirty="0"/>
              <a:t>兩個測試案例的輸出的</a:t>
            </a:r>
            <a:r>
              <a:rPr lang="en-US" altLang="zh-TW" dirty="0"/>
              <a:t>Dice Coefficient</a:t>
            </a:r>
            <a:r>
              <a:rPr lang="zh-TW" altLang="en-US" dirty="0"/>
              <a:t>如右邊的表，</a:t>
            </a:r>
            <a:endParaRPr lang="en-US" altLang="zh-TW" dirty="0"/>
          </a:p>
          <a:p>
            <a:r>
              <a:rPr lang="zh-TW" altLang="en-US" dirty="0"/>
              <a:t>接下來對於測試資料模型輸出結果</a:t>
            </a:r>
          </a:p>
        </p:txBody>
      </p:sp>
    </p:spTree>
    <p:extLst>
      <p:ext uri="{BB962C8B-B14F-4D97-AF65-F5344CB8AC3E}">
        <p14:creationId xmlns:p14="http://schemas.microsoft.com/office/powerpoint/2010/main" val="256414281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人工標住結果為左圖，由於</a:t>
            </a:r>
            <a:r>
              <a:rPr lang="en-US" altLang="zh-TW" dirty="0"/>
              <a:t>Z</a:t>
            </a:r>
            <a:r>
              <a:rPr lang="zh-TW" altLang="en-US" dirty="0"/>
              <a:t>軸解析度較低，</a:t>
            </a:r>
            <a:endParaRPr lang="en-US" altLang="zh-TW" dirty="0"/>
          </a:p>
          <a:p>
            <a:r>
              <a:rPr lang="zh-TW" altLang="en-US" dirty="0"/>
              <a:t>以上面圖片來看看起來是不連續，但是在標記中是連續的。</a:t>
            </a:r>
            <a:endParaRPr lang="en-US" altLang="zh-TW" dirty="0"/>
          </a:p>
          <a:p>
            <a:endParaRPr lang="en-US" altLang="zh-TW" dirty="0"/>
          </a:p>
          <a:p>
            <a:r>
              <a:rPr lang="zh-TW" altLang="en-US" dirty="0"/>
              <a:t>整體而言對於模型</a:t>
            </a:r>
            <a:r>
              <a:rPr lang="en-US" altLang="zh-TW" dirty="0"/>
              <a:t>RCA</a:t>
            </a:r>
            <a:r>
              <a:rPr lang="zh-TW" altLang="en-US" dirty="0"/>
              <a:t>較能完成分割任務，</a:t>
            </a:r>
            <a:endParaRPr lang="en-US" altLang="zh-TW" dirty="0"/>
          </a:p>
          <a:p>
            <a:r>
              <a:rPr lang="zh-TW" altLang="en-US" dirty="0"/>
              <a:t>而</a:t>
            </a:r>
            <a:r>
              <a:rPr lang="en-US" altLang="zh-TW" dirty="0"/>
              <a:t>LAD</a:t>
            </a:r>
            <a:r>
              <a:rPr lang="zh-TW" altLang="en-US" dirty="0"/>
              <a:t>、</a:t>
            </a:r>
            <a:r>
              <a:rPr lang="en-US" altLang="zh-TW" dirty="0"/>
              <a:t>LCX</a:t>
            </a:r>
            <a:r>
              <a:rPr lang="zh-TW" altLang="en-US" dirty="0"/>
              <a:t>則分割得較差，但還是能分割出大概的冠狀動脈結構，</a:t>
            </a:r>
            <a:endParaRPr lang="en-US" altLang="zh-TW" dirty="0"/>
          </a:p>
          <a:p>
            <a:endParaRPr lang="en-US" altLang="zh-TW" dirty="0"/>
          </a:p>
          <a:p>
            <a:r>
              <a:rPr lang="zh-TW" altLang="en-US" dirty="0"/>
              <a:t>可以提供醫師在受檢者不能注射顯影劑時，冠狀動脈結構大致的雛型</a:t>
            </a:r>
            <a:endParaRPr lang="en-US" altLang="zh-TW" dirty="0"/>
          </a:p>
        </p:txBody>
      </p:sp>
    </p:spTree>
    <p:extLst>
      <p:ext uri="{BB962C8B-B14F-4D97-AF65-F5344CB8AC3E}">
        <p14:creationId xmlns:p14="http://schemas.microsoft.com/office/powerpoint/2010/main" val="23041071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接下來介紹將本研究的功能於</a:t>
            </a:r>
            <a:r>
              <a:rPr lang="en-US" altLang="zh-TW" sz="1200" kern="1200" dirty="0">
                <a:solidFill>
                  <a:schemeClr val="tx1"/>
                </a:solidFill>
                <a:effectLst/>
                <a:latin typeface="+mn-lt"/>
                <a:ea typeface="+mn-ea"/>
                <a:cs typeface="+mn-cs"/>
              </a:rPr>
              <a:t>3D Slicer</a:t>
            </a:r>
            <a:r>
              <a:rPr lang="zh-TW" altLang="en-US" sz="1200" kern="1200" dirty="0">
                <a:solidFill>
                  <a:schemeClr val="tx1"/>
                </a:solidFill>
                <a:effectLst/>
                <a:latin typeface="+mn-lt"/>
                <a:ea typeface="+mn-ea"/>
                <a:cs typeface="+mn-cs"/>
              </a:rPr>
              <a:t>的視覺化及操作的結果</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68</a:t>
            </a:fld>
            <a:endParaRPr lang="zh-TW" altLang="en-US"/>
          </a:p>
        </p:txBody>
      </p:sp>
    </p:spTree>
    <p:extLst>
      <p:ext uri="{BB962C8B-B14F-4D97-AF65-F5344CB8AC3E}">
        <p14:creationId xmlns:p14="http://schemas.microsoft.com/office/powerpoint/2010/main" val="56372063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本研究實作一個</a:t>
            </a:r>
            <a:r>
              <a:rPr lang="en-US" altLang="zh-TW" dirty="0"/>
              <a:t>3D Slicer</a:t>
            </a:r>
            <a:r>
              <a:rPr lang="zh-TW" altLang="en-US" dirty="0"/>
              <a:t>套件，</a:t>
            </a:r>
            <a:endParaRPr lang="en-US" altLang="zh-TW" dirty="0"/>
          </a:p>
          <a:p>
            <a:r>
              <a:rPr lang="zh-TW" altLang="en-US" dirty="0"/>
              <a:t>使得使用者能將資料匯入</a:t>
            </a:r>
            <a:r>
              <a:rPr lang="en-US" altLang="zh-TW" dirty="0"/>
              <a:t>3D Slicer</a:t>
            </a:r>
            <a:r>
              <a:rPr lang="zh-TW" altLang="en-US" dirty="0"/>
              <a:t>後，</a:t>
            </a:r>
            <a:endParaRPr lang="en-US" altLang="zh-TW" dirty="0"/>
          </a:p>
          <a:p>
            <a:r>
              <a:rPr lang="zh-TW" altLang="en-US" dirty="0"/>
              <a:t>透過本研究開發之</a:t>
            </a:r>
            <a:r>
              <a:rPr lang="en-US" altLang="zh-TW" dirty="0"/>
              <a:t>3D Slicer</a:t>
            </a:r>
            <a:r>
              <a:rPr lang="zh-TW" altLang="en-US" dirty="0"/>
              <a:t>套件呼叫深度學習模型，</a:t>
            </a:r>
            <a:endParaRPr lang="en-US" altLang="zh-TW" dirty="0"/>
          </a:p>
          <a:p>
            <a:r>
              <a:rPr lang="zh-TW" altLang="en-US" dirty="0"/>
              <a:t>進行冠狀動脈分割後，在</a:t>
            </a:r>
            <a:r>
              <a:rPr lang="en-US" altLang="zh-TW" dirty="0"/>
              <a:t>3D Slicer</a:t>
            </a:r>
            <a:r>
              <a:rPr lang="zh-TW" altLang="en-US" dirty="0"/>
              <a:t>將結果視覺化</a:t>
            </a:r>
          </a:p>
        </p:txBody>
      </p:sp>
    </p:spTree>
    <p:extLst>
      <p:ext uri="{BB962C8B-B14F-4D97-AF65-F5344CB8AC3E}">
        <p14:creationId xmlns:p14="http://schemas.microsoft.com/office/powerpoint/2010/main" val="22820108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接下來是研究目的</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7</a:t>
            </a:fld>
            <a:endParaRPr lang="zh-TW" altLang="en-US"/>
          </a:p>
        </p:txBody>
      </p:sp>
    </p:spTree>
    <p:extLst>
      <p:ext uri="{BB962C8B-B14F-4D97-AF65-F5344CB8AC3E}">
        <p14:creationId xmlns:p14="http://schemas.microsoft.com/office/powerpoint/2010/main" val="19812291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圖片為使用者匯入有顯應劑之測試資料後</a:t>
            </a:r>
            <a:endParaRPr lang="en-US" altLang="zh-TW" dirty="0"/>
          </a:p>
          <a:p>
            <a:r>
              <a:rPr lang="zh-TW" altLang="en-US" dirty="0"/>
              <a:t>利用</a:t>
            </a:r>
            <a:r>
              <a:rPr lang="en-US" altLang="zh-TW" dirty="0"/>
              <a:t>3DSlicer</a:t>
            </a:r>
            <a:r>
              <a:rPr lang="zh-TW" altLang="en-US" dirty="0"/>
              <a:t>呼叫模型並取得分割結果的介面</a:t>
            </a:r>
            <a:endParaRPr lang="en-US" altLang="zh-TW" dirty="0"/>
          </a:p>
          <a:p>
            <a:endParaRPr lang="en-US" altLang="zh-TW" dirty="0"/>
          </a:p>
          <a:p>
            <a:r>
              <a:rPr lang="zh-TW" altLang="en-US" dirty="0"/>
              <a:t>這邊的結果稍後在</a:t>
            </a:r>
            <a:r>
              <a:rPr lang="en-US" altLang="zh-TW" dirty="0"/>
              <a:t>Demo</a:t>
            </a:r>
            <a:r>
              <a:rPr lang="zh-TW" altLang="en-US" dirty="0"/>
              <a:t>影片會更詳細的展示</a:t>
            </a:r>
          </a:p>
        </p:txBody>
      </p:sp>
    </p:spTree>
    <p:extLst>
      <p:ext uri="{BB962C8B-B14F-4D97-AF65-F5344CB8AC3E}">
        <p14:creationId xmlns:p14="http://schemas.microsoft.com/office/powerpoint/2010/main" val="144153987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使用者在完成前述的冠狀動脈分割後，可以輸入欲偵測的</a:t>
            </a:r>
            <a:r>
              <a:rPr lang="en-US" altLang="zh-TW" dirty="0"/>
              <a:t>HU</a:t>
            </a:r>
            <a:r>
              <a:rPr lang="zh-TW" altLang="en-US" dirty="0"/>
              <a:t>閥值，</a:t>
            </a:r>
            <a:endParaRPr lang="en-US" altLang="zh-TW" dirty="0"/>
          </a:p>
          <a:p>
            <a:r>
              <a:rPr lang="zh-TW" altLang="en-US" dirty="0"/>
              <a:t>本研究開發之套件，能夠冠狀動脈中將符合的結果擷取出來，並在</a:t>
            </a:r>
            <a:r>
              <a:rPr lang="en-US" altLang="zh-TW" dirty="0"/>
              <a:t>3D</a:t>
            </a:r>
            <a:r>
              <a:rPr lang="zh-TW" altLang="en-US" dirty="0"/>
              <a:t>影像中呈現</a:t>
            </a:r>
            <a:endParaRPr lang="en-US" altLang="zh-TW" dirty="0"/>
          </a:p>
          <a:p>
            <a:r>
              <a:rPr lang="zh-TW" altLang="en-US" dirty="0"/>
              <a:t>醫師可以藉由該影像了解鈣化在冠狀動脈中的位置</a:t>
            </a:r>
            <a:endParaRPr lang="en-US" altLang="zh-TW" dirty="0"/>
          </a:p>
        </p:txBody>
      </p:sp>
    </p:spTree>
    <p:extLst>
      <p:ext uri="{BB962C8B-B14F-4D97-AF65-F5344CB8AC3E}">
        <p14:creationId xmlns:p14="http://schemas.microsoft.com/office/powerpoint/2010/main" val="340283861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上圖右上方白色的部分就是本研究開發之套件，</a:t>
            </a:r>
            <a:endParaRPr lang="en-US" altLang="zh-TW" dirty="0"/>
          </a:p>
          <a:p>
            <a:r>
              <a:rPr lang="zh-TW" altLang="en-US" dirty="0"/>
              <a:t>於冠狀動脈中過濾出的符合結果，為在</a:t>
            </a:r>
            <a:r>
              <a:rPr lang="en-US" altLang="zh-TW" dirty="0"/>
              <a:t>LAD</a:t>
            </a:r>
            <a:r>
              <a:rPr lang="zh-TW" altLang="en-US" dirty="0"/>
              <a:t>的鈣化位置</a:t>
            </a:r>
            <a:endParaRPr lang="en-US" altLang="zh-TW" dirty="0"/>
          </a:p>
          <a:p>
            <a:endParaRPr lang="en-US" altLang="zh-TW" dirty="0"/>
          </a:p>
          <a:p>
            <a:r>
              <a:rPr lang="zh-TW" altLang="en-US" dirty="0"/>
              <a:t>一樣的，稍後</a:t>
            </a:r>
            <a:r>
              <a:rPr lang="en-US" altLang="zh-TW" dirty="0"/>
              <a:t>Demo</a:t>
            </a:r>
            <a:r>
              <a:rPr lang="zh-TW" altLang="en-US" dirty="0"/>
              <a:t>影片會較詳細的展示這部分</a:t>
            </a:r>
          </a:p>
        </p:txBody>
      </p:sp>
    </p:spTree>
    <p:extLst>
      <p:ext uri="{BB962C8B-B14F-4D97-AF65-F5344CB8AC3E}">
        <p14:creationId xmlns:p14="http://schemas.microsoft.com/office/powerpoint/2010/main" val="302606249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第三個部分為狹窄度分析，</a:t>
            </a:r>
            <a:endParaRPr lang="en-US" altLang="zh-TW" dirty="0"/>
          </a:p>
          <a:p>
            <a:r>
              <a:rPr lang="zh-TW" altLang="en-US" dirty="0"/>
              <a:t>使用者能夠選取欲察看之血管開始與結束位置，</a:t>
            </a:r>
            <a:endParaRPr lang="en-US" altLang="zh-TW" dirty="0"/>
          </a:p>
          <a:p>
            <a:r>
              <a:rPr lang="zh-TW" altLang="en-US" dirty="0"/>
              <a:t>本研究開發的套件會進行中心線擷取，轉換為拉直的血管</a:t>
            </a:r>
            <a:r>
              <a:rPr lang="en-US" altLang="zh-TW" dirty="0"/>
              <a:t>3D</a:t>
            </a:r>
            <a:r>
              <a:rPr lang="zh-TW" altLang="en-US" dirty="0"/>
              <a:t>圖</a:t>
            </a:r>
            <a:endParaRPr lang="en-US" altLang="zh-TW" dirty="0"/>
          </a:p>
          <a:p>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本研究開發的套件的使用到其他</a:t>
            </a:r>
            <a:r>
              <a:rPr lang="en-US" altLang="zh-TW" dirty="0"/>
              <a:t>3D Slicer</a:t>
            </a:r>
            <a:r>
              <a:rPr lang="zh-TW" altLang="en-US" dirty="0"/>
              <a:t>完成本功能，</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其中</a:t>
            </a:r>
            <a:r>
              <a:rPr lang="en-US" altLang="zh-TW" dirty="0"/>
              <a:t>Extract Centerline</a:t>
            </a:r>
            <a:r>
              <a:rPr lang="zh-TW" altLang="en-US" dirty="0"/>
              <a:t>套件用來取得中心線，</a:t>
            </a:r>
            <a:r>
              <a:rPr lang="en-US" altLang="zh-TW" dirty="0"/>
              <a:t>Curved Planar Reformat</a:t>
            </a:r>
            <a:r>
              <a:rPr lang="zh-TW" altLang="en-US" dirty="0"/>
              <a:t>套件用來將血管拉直，</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最後依照冠狀動脈分割結果，繪製出血管之管徑趨勢圖</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TW" altLang="en-US" dirty="0"/>
              <a:t>醫師可參考管徑趨勢圖以及拉直的血管，輔助評估是否有血管狹窄問題發生</a:t>
            </a:r>
            <a:endParaRPr lang="en-US" altLang="zh-TW"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TW" dirty="0"/>
          </a:p>
          <a:p>
            <a:endParaRPr lang="en-US" altLang="zh-TW" dirty="0"/>
          </a:p>
        </p:txBody>
      </p:sp>
    </p:spTree>
    <p:extLst>
      <p:ext uri="{BB962C8B-B14F-4D97-AF65-F5344CB8AC3E}">
        <p14:creationId xmlns:p14="http://schemas.microsoft.com/office/powerpoint/2010/main" val="327279105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這張圖是冠狀動脈以血管重組的圖，</a:t>
            </a:r>
            <a:endParaRPr lang="en-US" altLang="zh-TW" dirty="0"/>
          </a:p>
          <a:p>
            <a:r>
              <a:rPr lang="zh-TW" altLang="en-US" dirty="0"/>
              <a:t>本套件會讓使用者選取開始與結束點，</a:t>
            </a:r>
            <a:endParaRPr lang="en-US" altLang="zh-TW" dirty="0"/>
          </a:p>
          <a:p>
            <a:r>
              <a:rPr lang="zh-TW" altLang="en-US" dirty="0"/>
              <a:t>並以中心線轉換出發拉直的血管圖，</a:t>
            </a:r>
          </a:p>
        </p:txBody>
      </p:sp>
    </p:spTree>
    <p:extLst>
      <p:ext uri="{BB962C8B-B14F-4D97-AF65-F5344CB8AC3E}">
        <p14:creationId xmlns:p14="http://schemas.microsoft.com/office/powerpoint/2010/main" val="216404894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此外，本套件也會依照該血管繪製出血管管徑趨勢圖，</a:t>
            </a:r>
            <a:endParaRPr lang="en-US" altLang="zh-TW" dirty="0"/>
          </a:p>
          <a:p>
            <a:r>
              <a:rPr lang="zh-TW" altLang="en-US" dirty="0"/>
              <a:t>右上角為管徑趨勢圖，</a:t>
            </a:r>
            <a:r>
              <a:rPr lang="en-US" altLang="zh-TW" dirty="0"/>
              <a:t>X</a:t>
            </a:r>
            <a:r>
              <a:rPr lang="zh-TW" altLang="en-US" dirty="0"/>
              <a:t>軸為拉直後影像的每一切</a:t>
            </a:r>
            <a:endParaRPr lang="en-US" altLang="zh-TW" dirty="0"/>
          </a:p>
          <a:p>
            <a:r>
              <a:rPr lang="en-US" altLang="zh-TW" dirty="0"/>
              <a:t>Y</a:t>
            </a:r>
            <a:r>
              <a:rPr lang="zh-TW" altLang="en-US" dirty="0"/>
              <a:t>軸為血管的半徑，透過計算中心點連接之分割結果面積，並轉換回以圓為半徑的結果</a:t>
            </a:r>
          </a:p>
        </p:txBody>
      </p:sp>
    </p:spTree>
    <p:extLst>
      <p:ext uri="{BB962C8B-B14F-4D97-AF65-F5344CB8AC3E}">
        <p14:creationId xmlns:p14="http://schemas.microsoft.com/office/powerpoint/2010/main" val="263317838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最後是結論與未來展望</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76</a:t>
            </a:fld>
            <a:endParaRPr lang="zh-TW" altLang="en-US"/>
          </a:p>
        </p:txBody>
      </p:sp>
    </p:spTree>
    <p:extLst>
      <p:ext uri="{BB962C8B-B14F-4D97-AF65-F5344CB8AC3E}">
        <p14:creationId xmlns:p14="http://schemas.microsoft.com/office/powerpoint/2010/main" val="369273231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本研究進行的冠狀動脈分割任務實驗，</a:t>
            </a:r>
            <a:endParaRPr lang="en-US" altLang="zh-TW" dirty="0"/>
          </a:p>
          <a:p>
            <a:r>
              <a:rPr lang="zh-TW" altLang="en-US" dirty="0"/>
              <a:t>有顯影劑的影像以能有效地進行分割任務，分割出血管位置</a:t>
            </a:r>
            <a:endParaRPr lang="en-US" altLang="zh-TW" dirty="0"/>
          </a:p>
          <a:p>
            <a:r>
              <a:rPr lang="zh-TW" altLang="en-US" dirty="0"/>
              <a:t>並可以提供相關應用良好的分割結果</a:t>
            </a:r>
            <a:endParaRPr lang="en-US" altLang="zh-TW" dirty="0"/>
          </a:p>
          <a:p>
            <a:endParaRPr lang="en-US" altLang="zh-TW" dirty="0"/>
          </a:p>
          <a:p>
            <a:r>
              <a:rPr lang="zh-TW" altLang="en-US" dirty="0"/>
              <a:t>而對於無顯影劑的實驗分割任務實驗，</a:t>
            </a:r>
            <a:endParaRPr lang="en-US" altLang="zh-TW" dirty="0"/>
          </a:p>
          <a:p>
            <a:r>
              <a:rPr lang="zh-TW" altLang="en-US" dirty="0"/>
              <a:t>目前已能分割出冠狀動脈大致位置，但結果尚有進步空間</a:t>
            </a:r>
            <a:endParaRPr lang="en-US" altLang="zh-TW" dirty="0"/>
          </a:p>
          <a:p>
            <a:r>
              <a:rPr lang="zh-TW" altLang="en-US" dirty="0"/>
              <a:t>另外本研究使用之</a:t>
            </a:r>
            <a:r>
              <a:rPr lang="en-US" altLang="zh-TW" dirty="0" err="1"/>
              <a:t>CycleGAN</a:t>
            </a:r>
            <a:r>
              <a:rPr lang="zh-TW" altLang="en-US" dirty="0"/>
              <a:t>資料擴增方法所產生的虛擬訓練資料，</a:t>
            </a:r>
            <a:endParaRPr lang="en-US" altLang="zh-TW" dirty="0"/>
          </a:p>
          <a:p>
            <a:r>
              <a:rPr lang="zh-TW" altLang="en-US" dirty="0"/>
              <a:t>能夠有效的提升模型效果</a:t>
            </a:r>
            <a:endParaRPr lang="en-US" altLang="zh-TW" dirty="0"/>
          </a:p>
        </p:txBody>
      </p:sp>
    </p:spTree>
    <p:extLst>
      <p:ext uri="{BB962C8B-B14F-4D97-AF65-F5344CB8AC3E}">
        <p14:creationId xmlns:p14="http://schemas.microsoft.com/office/powerpoint/2010/main" val="316771506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lnSpcReduction="10000"/>
          </a:bodyPr>
          <a:lstStyle/>
          <a:p>
            <a:r>
              <a:rPr lang="zh-TW" altLang="en-US" dirty="0"/>
              <a:t>最後是未來展望，</a:t>
            </a:r>
            <a:endParaRPr lang="en-US" altLang="zh-TW" dirty="0"/>
          </a:p>
          <a:p>
            <a:r>
              <a:rPr lang="zh-TW" altLang="en-US" dirty="0"/>
              <a:t>對於有顯影劑的資料，雖然以一類冠狀動脈的結果來看還不錯，</a:t>
            </a:r>
            <a:endParaRPr lang="en-US" altLang="zh-TW" dirty="0"/>
          </a:p>
          <a:p>
            <a:r>
              <a:rPr lang="zh-TW" altLang="en-US" dirty="0"/>
              <a:t>但是在四類血管還有進步空間，未來若對模型與資料前處裡下手，</a:t>
            </a:r>
            <a:endParaRPr lang="en-US" altLang="zh-TW" dirty="0"/>
          </a:p>
          <a:p>
            <a:r>
              <a:rPr lang="zh-TW" altLang="en-US" dirty="0"/>
              <a:t>例如更換以</a:t>
            </a:r>
            <a:r>
              <a:rPr lang="en-US" altLang="zh-TW" dirty="0"/>
              <a:t>3D U-Net</a:t>
            </a:r>
            <a:r>
              <a:rPr lang="zh-TW" altLang="en-US" dirty="0"/>
              <a:t>延伸之其他模型、以及對資料做更多預先特徵擷取，應能獲得更好的結果</a:t>
            </a:r>
            <a:endParaRPr lang="en-US" altLang="zh-TW" dirty="0"/>
          </a:p>
          <a:p>
            <a:r>
              <a:rPr lang="zh-TW" altLang="en-US" dirty="0"/>
              <a:t>另外是資料集的部分，目前使用醫院提供的資料集難以與其他研究比較，未來若能取得公開資料集對研究會十分有幫助</a:t>
            </a:r>
            <a:endParaRPr lang="en-US" altLang="zh-TW" dirty="0"/>
          </a:p>
          <a:p>
            <a:endParaRPr lang="en-US" altLang="zh-TW" dirty="0"/>
          </a:p>
          <a:p>
            <a:r>
              <a:rPr lang="zh-TW" altLang="en-US" dirty="0"/>
              <a:t>對於無顯影劑分割任務，目前</a:t>
            </a:r>
            <a:r>
              <a:rPr lang="en-US" altLang="zh-TW" dirty="0"/>
              <a:t>10</a:t>
            </a:r>
            <a:r>
              <a:rPr lang="zh-TW" altLang="en-US" dirty="0"/>
              <a:t>組資料對於訓練來說還是太少，期望未來能取得更多已標記資料</a:t>
            </a:r>
            <a:endParaRPr lang="en-US" altLang="zh-TW" dirty="0"/>
          </a:p>
          <a:p>
            <a:r>
              <a:rPr lang="zh-TW" altLang="en-US" dirty="0"/>
              <a:t>除此之外，目前能已能分割出大致的冠狀動脈結構，可以以目前的結果做一些應用，如鈣化位置偵測</a:t>
            </a:r>
            <a:endParaRPr lang="en-US" altLang="zh-TW" dirty="0"/>
          </a:p>
          <a:p>
            <a:r>
              <a:rPr lang="zh-TW" altLang="en-US" dirty="0"/>
              <a:t>使不適合注射顯影劑之受檢者，能夠有更多輔助診斷的資訊</a:t>
            </a:r>
            <a:endParaRPr lang="en-US" altLang="zh-TW" dirty="0"/>
          </a:p>
          <a:p>
            <a:endParaRPr lang="en-US" altLang="zh-TW" dirty="0"/>
          </a:p>
          <a:p>
            <a:r>
              <a:rPr lang="zh-TW" altLang="en-US" dirty="0"/>
              <a:t>最後是</a:t>
            </a:r>
            <a:r>
              <a:rPr lang="en-US" altLang="zh-TW" dirty="0" err="1"/>
              <a:t>CycleGAN</a:t>
            </a:r>
            <a:r>
              <a:rPr lang="zh-TW" altLang="en-US" dirty="0"/>
              <a:t>轉換方法，目前陸續能取得更多未標記的資料，</a:t>
            </a:r>
            <a:endParaRPr lang="en-US" altLang="zh-TW" dirty="0"/>
          </a:p>
          <a:p>
            <a:r>
              <a:rPr lang="zh-TW" altLang="en-US" dirty="0"/>
              <a:t>希望能善用這些資料，加強模型效果</a:t>
            </a:r>
            <a:endParaRPr lang="en-US" altLang="zh-TW" dirty="0"/>
          </a:p>
          <a:p>
            <a:r>
              <a:rPr lang="zh-TW" altLang="en-US" dirty="0"/>
              <a:t>另外，之前有用過有顯影劑資料訓練訓練模型後，以無顯影劑的資料進行</a:t>
            </a:r>
            <a:r>
              <a:rPr lang="en-US" altLang="zh-TW" dirty="0"/>
              <a:t>fine tune</a:t>
            </a:r>
            <a:r>
              <a:rPr lang="zh-TW" altLang="en-US" dirty="0"/>
              <a:t>，</a:t>
            </a:r>
            <a:endParaRPr lang="en-US" altLang="zh-TW" dirty="0"/>
          </a:p>
          <a:p>
            <a:r>
              <a:rPr lang="zh-TW" altLang="en-US" dirty="0"/>
              <a:t>然而結果非常差，認為可能是訓練資料差異過大，</a:t>
            </a:r>
            <a:endParaRPr lang="en-US" altLang="zh-TW" dirty="0"/>
          </a:p>
          <a:p>
            <a:r>
              <a:rPr lang="zh-TW" altLang="en-US" dirty="0"/>
              <a:t>未來期望能使用</a:t>
            </a:r>
            <a:r>
              <a:rPr lang="en-US" altLang="zh-TW" dirty="0" err="1"/>
              <a:t>CycleGAN</a:t>
            </a:r>
            <a:r>
              <a:rPr lang="zh-TW" altLang="en-US" dirty="0"/>
              <a:t>的轉換方法，先對資料轉換後，</a:t>
            </a:r>
            <a:endParaRPr lang="en-US" altLang="zh-TW" dirty="0"/>
          </a:p>
          <a:p>
            <a:r>
              <a:rPr lang="zh-TW" altLang="en-US" dirty="0"/>
              <a:t>利用虛擬資料預訓練模型後進行</a:t>
            </a:r>
            <a:r>
              <a:rPr lang="en-US" altLang="zh-TW" dirty="0"/>
              <a:t>Transfer Learning</a:t>
            </a:r>
            <a:r>
              <a:rPr lang="zh-TW" altLang="en-US" dirty="0"/>
              <a:t>，期望能獲得更有效的結果</a:t>
            </a:r>
            <a:endParaRPr lang="en-US" altLang="zh-TW" dirty="0"/>
          </a:p>
          <a:p>
            <a:endParaRPr lang="en-US" altLang="zh-TW" dirty="0"/>
          </a:p>
          <a:p>
            <a:endParaRPr lang="zh-TW" altLang="en-US" dirty="0"/>
          </a:p>
        </p:txBody>
      </p:sp>
    </p:spTree>
    <p:extLst>
      <p:ext uri="{BB962C8B-B14F-4D97-AF65-F5344CB8AC3E}">
        <p14:creationId xmlns:p14="http://schemas.microsoft.com/office/powerpoint/2010/main" val="110473696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79</a:t>
            </a:fld>
            <a:endParaRPr lang="zh-TW" altLang="en-US"/>
          </a:p>
        </p:txBody>
      </p:sp>
    </p:spTree>
    <p:extLst>
      <p:ext uri="{BB962C8B-B14F-4D97-AF65-F5344CB8AC3E}">
        <p14:creationId xmlns:p14="http://schemas.microsoft.com/office/powerpoint/2010/main" val="31600579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我的研究目的主要以有無顯影劑分為兩大項：</a:t>
            </a:r>
            <a:endParaRPr lang="en-US" altLang="zh-TW" dirty="0"/>
          </a:p>
          <a:p>
            <a:pPr marL="228600" indent="-228600">
              <a:buAutoNum type="arabicPeriod"/>
            </a:pPr>
            <a:r>
              <a:rPr lang="zh-TW" altLang="en-US" dirty="0"/>
              <a:t>透過深度學習模型，以有顯影劑的電腦斷層影像進行冠狀動脈分割，並將分割結果進行應用，</a:t>
            </a:r>
            <a:br>
              <a:rPr lang="en-US" altLang="zh-TW" dirty="0"/>
            </a:br>
            <a:r>
              <a:rPr lang="zh-TW" altLang="en-US" dirty="0"/>
              <a:t>如鈣化位置偵測、以及狹窄度分析，加強有顯影劑影像目前的用途。</a:t>
            </a:r>
            <a:endParaRPr lang="en-US" altLang="zh-TW" dirty="0"/>
          </a:p>
          <a:p>
            <a:pPr marL="228600" marR="0" lvl="0" indent="-228600" algn="l" defTabSz="914400" rtl="0" eaLnBrk="0" fontAlgn="base" latinLnBrk="0" hangingPunct="0">
              <a:lnSpc>
                <a:spcPct val="100000"/>
              </a:lnSpc>
              <a:spcBef>
                <a:spcPct val="30000"/>
              </a:spcBef>
              <a:spcAft>
                <a:spcPct val="0"/>
              </a:spcAft>
              <a:buClrTx/>
              <a:buSzTx/>
              <a:buFontTx/>
              <a:buAutoNum type="arabicPeriod"/>
              <a:tabLst/>
              <a:defRPr/>
            </a:pPr>
            <a:r>
              <a:rPr lang="zh-TW" altLang="en-US" dirty="0"/>
              <a:t>透過深度學習模型，以無顯影劑的電腦斷層影像進行冠狀動脈分割，</a:t>
            </a:r>
            <a:br>
              <a:rPr lang="en-US" altLang="zh-TW" dirty="0"/>
            </a:br>
            <a:r>
              <a:rPr lang="zh-TW" altLang="en-US" dirty="0"/>
              <a:t>並嘗試提升模型效果。</a:t>
            </a:r>
            <a:endParaRPr lang="en-US" altLang="zh-TW" dirty="0"/>
          </a:p>
          <a:p>
            <a:pPr marL="0" indent="0">
              <a:buNone/>
            </a:pPr>
            <a:endParaRPr lang="en-US" altLang="zh-TW" dirty="0"/>
          </a:p>
        </p:txBody>
      </p:sp>
    </p:spTree>
    <p:extLst>
      <p:ext uri="{BB962C8B-B14F-4D97-AF65-F5344CB8AC3E}">
        <p14:creationId xmlns:p14="http://schemas.microsoft.com/office/powerpoint/2010/main" val="402659264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80</a:t>
            </a:fld>
            <a:endParaRPr lang="zh-TW" altLang="en-US"/>
          </a:p>
        </p:txBody>
      </p:sp>
    </p:spTree>
    <p:extLst>
      <p:ext uri="{BB962C8B-B14F-4D97-AF65-F5344CB8AC3E}">
        <p14:creationId xmlns:p14="http://schemas.microsoft.com/office/powerpoint/2010/main" val="80557615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266BD168-1396-4F32-9B42-E9B8BD051D4E}" type="slidenum">
              <a:rPr lang="zh-TW" altLang="en-US" smtClean="0"/>
              <a:pPr>
                <a:defRPr/>
              </a:pPr>
              <a:t>81</a:t>
            </a:fld>
            <a:endParaRPr lang="zh-TW" altLang="en-US"/>
          </a:p>
        </p:txBody>
      </p:sp>
    </p:spTree>
    <p:extLst>
      <p:ext uri="{BB962C8B-B14F-4D97-AF65-F5344CB8AC3E}">
        <p14:creationId xmlns:p14="http://schemas.microsoft.com/office/powerpoint/2010/main" val="101432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備忘稿版面配置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zh-TW" altLang="en-US" sz="1200" kern="1200" dirty="0">
                <a:solidFill>
                  <a:schemeClr val="tx1"/>
                </a:solidFill>
                <a:effectLst/>
                <a:latin typeface="+mn-lt"/>
                <a:ea typeface="+mn-ea"/>
                <a:cs typeface="+mn-cs"/>
              </a:rPr>
              <a:t>接下來介紹背景知識與相關研究</a:t>
            </a:r>
            <a:endParaRPr lang="zh-TW" altLang="zh-TW" sz="1200" kern="1200" dirty="0">
              <a:solidFill>
                <a:schemeClr val="tx1"/>
              </a:solidFill>
              <a:effectLst/>
              <a:latin typeface="+mn-lt"/>
              <a:ea typeface="+mn-ea"/>
              <a:cs typeface="+mn-cs"/>
            </a:endParaRPr>
          </a:p>
        </p:txBody>
      </p:sp>
      <p:sp>
        <p:nvSpPr>
          <p:cNvPr id="67588" name="投影片編號版面配置區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0D96463-4D57-4D6C-9517-2D4C4C1297B8}" type="slidenum">
              <a:rPr lang="zh-TW" altLang="en-US" smtClean="0"/>
              <a:pPr fontAlgn="base">
                <a:spcBef>
                  <a:spcPct val="0"/>
                </a:spcBef>
                <a:spcAft>
                  <a:spcPct val="0"/>
                </a:spcAft>
                <a:defRPr/>
              </a:pPr>
              <a:t>9</a:t>
            </a:fld>
            <a:endParaRPr lang="zh-TW" altLang="en-US"/>
          </a:p>
        </p:txBody>
      </p:sp>
    </p:spTree>
    <p:extLst>
      <p:ext uri="{BB962C8B-B14F-4D97-AF65-F5344CB8AC3E}">
        <p14:creationId xmlns:p14="http://schemas.microsoft.com/office/powerpoint/2010/main" val="37584781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Text Box 13"/>
          <p:cNvSpPr txBox="1">
            <a:spLocks noChangeArrowheads="1"/>
          </p:cNvSpPr>
          <p:nvPr/>
        </p:nvSpPr>
        <p:spPr bwMode="auto">
          <a:xfrm>
            <a:off x="250826" y="6335715"/>
            <a:ext cx="15843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sz="3000" b="1">
                <a:solidFill>
                  <a:schemeClr val="bg1"/>
                </a:solidFill>
              </a:rPr>
              <a:t>CI LAB</a:t>
            </a:r>
          </a:p>
        </p:txBody>
      </p:sp>
      <p:sp>
        <p:nvSpPr>
          <p:cNvPr id="5" name="Text Box 14"/>
          <p:cNvSpPr txBox="1">
            <a:spLocks noChangeArrowheads="1"/>
          </p:cNvSpPr>
          <p:nvPr/>
        </p:nvSpPr>
        <p:spPr bwMode="auto">
          <a:xfrm>
            <a:off x="2195514" y="6453188"/>
            <a:ext cx="694848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a:solidFill>
                  <a:schemeClr val="bg1"/>
                </a:solidFill>
              </a:rPr>
              <a:t>Computational Intelligence and Human-Computer Interaction Lab.</a:t>
            </a:r>
          </a:p>
        </p:txBody>
      </p:sp>
      <p:sp>
        <p:nvSpPr>
          <p:cNvPr id="273416" name="Rectangle 8"/>
          <p:cNvSpPr>
            <a:spLocks noGrp="1" noChangeArrowheads="1"/>
          </p:cNvSpPr>
          <p:nvPr>
            <p:ph type="subTitle" idx="1"/>
          </p:nvPr>
        </p:nvSpPr>
        <p:spPr>
          <a:xfrm>
            <a:off x="971550" y="4221163"/>
            <a:ext cx="4013200" cy="1822450"/>
          </a:xfrm>
        </p:spPr>
        <p:txBody>
          <a:bodyPr anchor="b"/>
          <a:lstStyle>
            <a:lvl1pPr marL="0" indent="0">
              <a:buFont typeface="Wingdings" pitchFamily="2" charset="2"/>
              <a:buNone/>
              <a:defRPr>
                <a:solidFill>
                  <a:srgbClr val="50563D"/>
                </a:solidFill>
              </a:defRPr>
            </a:lvl1pPr>
          </a:lstStyle>
          <a:p>
            <a:r>
              <a:rPr lang="zh-TW" altLang="en-US"/>
              <a:t>按一下以編輯母片副標題樣式</a:t>
            </a:r>
          </a:p>
        </p:txBody>
      </p:sp>
      <p:sp>
        <p:nvSpPr>
          <p:cNvPr id="273420" name="Rectangle 12"/>
          <p:cNvSpPr>
            <a:spLocks noGrp="1" noChangeArrowheads="1"/>
          </p:cNvSpPr>
          <p:nvPr>
            <p:ph type="ctrTitle" sz="quarter"/>
          </p:nvPr>
        </p:nvSpPr>
        <p:spPr>
          <a:xfrm>
            <a:off x="468313" y="2060575"/>
            <a:ext cx="8229600" cy="1905000"/>
          </a:xfrm>
          <a:prstGeom prst="roundRect">
            <a:avLst>
              <a:gd name="adj" fmla="val 8167"/>
            </a:avLst>
          </a:prstGeom>
        </p:spPr>
        <p:txBody>
          <a:bodyPr anchor="ctr"/>
          <a:lstStyle>
            <a:lvl1pPr algn="ctr">
              <a:defRPr sz="4000">
                <a:solidFill>
                  <a:srgbClr val="3C4229"/>
                </a:solidFill>
              </a:defRPr>
            </a:lvl1pPr>
          </a:lstStyle>
          <a:p>
            <a:r>
              <a:rPr lang="zh-TW" altLang="en-US"/>
              <a:t>按一下以編輯母片標題樣式</a:t>
            </a:r>
          </a:p>
        </p:txBody>
      </p:sp>
      <p:sp>
        <p:nvSpPr>
          <p:cNvPr id="6" name="Rectangle 9"/>
          <p:cNvSpPr>
            <a:spLocks noGrp="1" noChangeArrowheads="1"/>
          </p:cNvSpPr>
          <p:nvPr>
            <p:ph type="dt" sz="quarter" idx="10"/>
          </p:nvPr>
        </p:nvSpPr>
        <p:spPr>
          <a:xfrm>
            <a:off x="2484439" y="6021388"/>
            <a:ext cx="2130425" cy="474662"/>
          </a:xfrm>
        </p:spPr>
        <p:txBody>
          <a:bodyPr/>
          <a:lstStyle>
            <a:lvl1pPr>
              <a:defRPr>
                <a:solidFill>
                  <a:schemeClr val="bg1"/>
                </a:solidFill>
              </a:defRPr>
            </a:lvl1pPr>
          </a:lstStyle>
          <a:p>
            <a:pPr>
              <a:defRPr/>
            </a:pPr>
            <a:fld id="{8C013BA8-90A2-4164-9995-0C9568871E30}" type="datetime1">
              <a:rPr lang="zh-TW" altLang="en-US"/>
              <a:pPr>
                <a:defRPr/>
              </a:pPr>
              <a:t>2021/7/19</a:t>
            </a:fld>
            <a:endParaRPr lang="zh-TW" altLang="en-US"/>
          </a:p>
        </p:txBody>
      </p:sp>
      <p:sp>
        <p:nvSpPr>
          <p:cNvPr id="7" name="Rectangle 10"/>
          <p:cNvSpPr>
            <a:spLocks noGrp="1" noChangeArrowheads="1"/>
          </p:cNvSpPr>
          <p:nvPr>
            <p:ph type="ftr" sz="quarter" idx="11"/>
          </p:nvPr>
        </p:nvSpPr>
        <p:spPr>
          <a:xfrm>
            <a:off x="5724525" y="6021388"/>
            <a:ext cx="2897188" cy="474662"/>
          </a:xfrm>
        </p:spPr>
        <p:txBody>
          <a:bodyPr/>
          <a:lstStyle>
            <a:lvl1pPr algn="r">
              <a:defRPr/>
            </a:lvl1pPr>
          </a:lstStyle>
          <a:p>
            <a:pPr>
              <a:defRPr/>
            </a:pPr>
            <a:endParaRPr lang="zh-TW" altLang="en-US"/>
          </a:p>
        </p:txBody>
      </p:sp>
      <p:sp>
        <p:nvSpPr>
          <p:cNvPr id="8" name="Rectangle 11"/>
          <p:cNvSpPr>
            <a:spLocks noGrp="1" noChangeArrowheads="1"/>
          </p:cNvSpPr>
          <p:nvPr>
            <p:ph type="sldNum" sz="quarter" idx="12"/>
          </p:nvPr>
        </p:nvSpPr>
        <p:spPr>
          <a:xfrm>
            <a:off x="179388" y="6369050"/>
            <a:ext cx="1471612" cy="488950"/>
          </a:xfrm>
        </p:spPr>
        <p:txBody>
          <a:bodyPr anchorCtr="0"/>
          <a:lstStyle>
            <a:lvl1pPr>
              <a:defRPr/>
            </a:lvl1pPr>
          </a:lstStyle>
          <a:p>
            <a:pPr>
              <a:defRPr/>
            </a:pPr>
            <a:fld id="{CD476232-BCCA-4055-89E7-39D932A1578A}" type="slidenum">
              <a:rPr lang="zh-TW" altLang="en-US"/>
              <a:pPr>
                <a:defRPr/>
              </a:pPr>
              <a:t>‹#›</a:t>
            </a:fld>
            <a:endParaRPr lang="zh-TW" altLang="en-US"/>
          </a:p>
        </p:txBody>
      </p:sp>
    </p:spTree>
    <p:extLst>
      <p:ext uri="{BB962C8B-B14F-4D97-AF65-F5344CB8AC3E}">
        <p14:creationId xmlns:p14="http://schemas.microsoft.com/office/powerpoint/2010/main" val="3091895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a:ln/>
        </p:spPr>
        <p:txBody>
          <a:bodyPr/>
          <a:lstStyle>
            <a:lvl1pPr>
              <a:defRPr/>
            </a:lvl1pPr>
          </a:lstStyle>
          <a:p>
            <a:pPr>
              <a:defRPr/>
            </a:pPr>
            <a:fld id="{E60888E4-54BC-4409-906A-10E53CA75D22}" type="datetime1">
              <a:rPr lang="zh-TW" altLang="en-US"/>
              <a:pPr>
                <a:defRPr/>
              </a:pPr>
              <a:t>2021/7/19</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990D1B69-3BBA-4B9D-9B7F-ADB82CA453D8}" type="slidenum">
              <a:rPr lang="zh-TW" altLang="en-US"/>
              <a:pPr>
                <a:defRPr/>
              </a:pPr>
              <a:t>‹#›</a:t>
            </a:fld>
            <a:endParaRPr lang="zh-TW" altLang="en-US"/>
          </a:p>
        </p:txBody>
      </p:sp>
    </p:spTree>
    <p:extLst>
      <p:ext uri="{BB962C8B-B14F-4D97-AF65-F5344CB8AC3E}">
        <p14:creationId xmlns:p14="http://schemas.microsoft.com/office/powerpoint/2010/main" val="246952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826250" y="188913"/>
            <a:ext cx="1998663" cy="5740400"/>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827089" y="188913"/>
            <a:ext cx="5846762" cy="5740400"/>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a:ln/>
        </p:spPr>
        <p:txBody>
          <a:bodyPr/>
          <a:lstStyle>
            <a:lvl1pPr>
              <a:defRPr/>
            </a:lvl1pPr>
          </a:lstStyle>
          <a:p>
            <a:pPr>
              <a:defRPr/>
            </a:pPr>
            <a:fld id="{D184F33C-6C67-4758-BB1F-76B687559B6E}" type="datetime1">
              <a:rPr lang="zh-TW" altLang="en-US"/>
              <a:pPr>
                <a:defRPr/>
              </a:pPr>
              <a:t>2021/7/19</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57F081CF-EBD4-41B4-8460-C89822851AC8}" type="slidenum">
              <a:rPr lang="zh-TW" altLang="en-US"/>
              <a:pPr>
                <a:defRPr/>
              </a:pPr>
              <a:t>‹#›</a:t>
            </a:fld>
            <a:endParaRPr lang="zh-TW" altLang="en-US"/>
          </a:p>
        </p:txBody>
      </p:sp>
    </p:spTree>
    <p:extLst>
      <p:ext uri="{BB962C8B-B14F-4D97-AF65-F5344CB8AC3E}">
        <p14:creationId xmlns:p14="http://schemas.microsoft.com/office/powerpoint/2010/main" val="6192798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標題，文字及兩項物件">
    <p:spTree>
      <p:nvGrpSpPr>
        <p:cNvPr id="1" name=""/>
        <p:cNvGrpSpPr/>
        <p:nvPr/>
      </p:nvGrpSpPr>
      <p:grpSpPr>
        <a:xfrm>
          <a:off x="0" y="0"/>
          <a:ext cx="0" cy="0"/>
          <a:chOff x="0" y="0"/>
          <a:chExt cx="0" cy="0"/>
        </a:xfrm>
      </p:grpSpPr>
      <p:sp>
        <p:nvSpPr>
          <p:cNvPr id="2" name="標題 1"/>
          <p:cNvSpPr>
            <a:spLocks noGrp="1"/>
          </p:cNvSpPr>
          <p:nvPr>
            <p:ph type="title"/>
          </p:nvPr>
        </p:nvSpPr>
        <p:spPr>
          <a:xfrm>
            <a:off x="900113" y="188913"/>
            <a:ext cx="7924800" cy="11430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827089" y="2205040"/>
            <a:ext cx="3770312"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quarter" idx="2"/>
          </p:nvPr>
        </p:nvSpPr>
        <p:spPr>
          <a:xfrm>
            <a:off x="4749800" y="2205040"/>
            <a:ext cx="3770313" cy="178593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內容版面配置區 4"/>
          <p:cNvSpPr>
            <a:spLocks noGrp="1"/>
          </p:cNvSpPr>
          <p:nvPr>
            <p:ph sz="quarter" idx="3"/>
          </p:nvPr>
        </p:nvSpPr>
        <p:spPr>
          <a:xfrm>
            <a:off x="4749800" y="4143375"/>
            <a:ext cx="3770313" cy="17859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Rectangle 11"/>
          <p:cNvSpPr>
            <a:spLocks noGrp="1" noChangeArrowheads="1"/>
          </p:cNvSpPr>
          <p:nvPr>
            <p:ph type="dt" sz="half" idx="10"/>
          </p:nvPr>
        </p:nvSpPr>
        <p:spPr>
          <a:ln/>
        </p:spPr>
        <p:txBody>
          <a:bodyPr/>
          <a:lstStyle>
            <a:lvl1pPr>
              <a:defRPr/>
            </a:lvl1pPr>
          </a:lstStyle>
          <a:p>
            <a:pPr>
              <a:defRPr/>
            </a:pPr>
            <a:fld id="{CAF2E342-B2D2-4C5C-827D-39FC3138366A}" type="datetime1">
              <a:rPr lang="zh-TW" altLang="en-US"/>
              <a:pPr>
                <a:defRPr/>
              </a:pPr>
              <a:t>2021/7/19</a:t>
            </a:fld>
            <a:endParaRPr lang="zh-TW" altLang="en-US"/>
          </a:p>
        </p:txBody>
      </p:sp>
      <p:sp>
        <p:nvSpPr>
          <p:cNvPr id="7"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8" name="Rectangle 13"/>
          <p:cNvSpPr>
            <a:spLocks noGrp="1" noChangeArrowheads="1"/>
          </p:cNvSpPr>
          <p:nvPr>
            <p:ph type="sldNum" sz="quarter" idx="12"/>
          </p:nvPr>
        </p:nvSpPr>
        <p:spPr>
          <a:ln/>
        </p:spPr>
        <p:txBody>
          <a:bodyPr/>
          <a:lstStyle>
            <a:lvl1pPr>
              <a:defRPr/>
            </a:lvl1pPr>
          </a:lstStyle>
          <a:p>
            <a:pPr>
              <a:defRPr/>
            </a:pPr>
            <a:fld id="{A2FED601-6EAD-4DE0-99B2-E0730B5569DE}" type="slidenum">
              <a:rPr lang="zh-TW" altLang="en-US"/>
              <a:pPr>
                <a:defRPr/>
              </a:pPr>
              <a:t>‹#›</a:t>
            </a:fld>
            <a:endParaRPr lang="zh-TW" altLang="en-US"/>
          </a:p>
        </p:txBody>
      </p:sp>
    </p:spTree>
    <p:extLst>
      <p:ext uri="{BB962C8B-B14F-4D97-AF65-F5344CB8AC3E}">
        <p14:creationId xmlns:p14="http://schemas.microsoft.com/office/powerpoint/2010/main" val="2557089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900113" y="188913"/>
            <a:ext cx="7924800" cy="11430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827089" y="2205040"/>
            <a:ext cx="3770312"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749800" y="2205040"/>
            <a:ext cx="3770313" cy="37242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11"/>
          <p:cNvSpPr>
            <a:spLocks noGrp="1" noChangeArrowheads="1"/>
          </p:cNvSpPr>
          <p:nvPr>
            <p:ph type="dt" sz="half" idx="10"/>
          </p:nvPr>
        </p:nvSpPr>
        <p:spPr>
          <a:ln/>
        </p:spPr>
        <p:txBody>
          <a:bodyPr/>
          <a:lstStyle>
            <a:lvl1pPr>
              <a:defRPr/>
            </a:lvl1pPr>
          </a:lstStyle>
          <a:p>
            <a:pPr>
              <a:defRPr/>
            </a:pPr>
            <a:fld id="{F2BA60FD-8DD7-410D-8D28-80F0829B7A4D}" type="datetime1">
              <a:rPr lang="zh-TW" altLang="en-US"/>
              <a:pPr>
                <a:defRPr/>
              </a:pPr>
              <a:t>2021/7/19</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926CE800-1667-4B11-9279-23AD08ED9BA3}" type="slidenum">
              <a:rPr lang="zh-TW" altLang="en-US"/>
              <a:pPr>
                <a:defRPr/>
              </a:pPr>
              <a:t>‹#›</a:t>
            </a:fld>
            <a:endParaRPr lang="zh-TW" altLang="en-US"/>
          </a:p>
        </p:txBody>
      </p:sp>
    </p:spTree>
    <p:extLst>
      <p:ext uri="{BB962C8B-B14F-4D97-AF65-F5344CB8AC3E}">
        <p14:creationId xmlns:p14="http://schemas.microsoft.com/office/powerpoint/2010/main" val="1001214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11"/>
          <p:cNvSpPr>
            <a:spLocks noGrp="1" noChangeArrowheads="1"/>
          </p:cNvSpPr>
          <p:nvPr>
            <p:ph type="dt" sz="half" idx="10"/>
          </p:nvPr>
        </p:nvSpPr>
        <p:spPr/>
        <p:txBody>
          <a:bodyPr/>
          <a:lstStyle>
            <a:lvl1pPr>
              <a:defRPr/>
            </a:lvl1pPr>
          </a:lstStyle>
          <a:p>
            <a:pPr>
              <a:defRPr/>
            </a:pPr>
            <a:fld id="{FB9A487C-3013-4C32-BD6E-3792BFFAF6AE}" type="datetime1">
              <a:rPr lang="zh-TW" altLang="en-US"/>
              <a:pPr>
                <a:defRPr/>
              </a:pPr>
              <a:t>2021/7/19</a:t>
            </a:fld>
            <a:endParaRPr lang="zh-TW" altLang="en-US"/>
          </a:p>
        </p:txBody>
      </p:sp>
      <p:sp>
        <p:nvSpPr>
          <p:cNvPr id="5" name="Rectangle 12"/>
          <p:cNvSpPr>
            <a:spLocks noGrp="1" noChangeArrowheads="1"/>
          </p:cNvSpPr>
          <p:nvPr>
            <p:ph type="ftr" sz="quarter" idx="11"/>
          </p:nvPr>
        </p:nvSpPr>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xfrm>
            <a:off x="8699501" y="6011863"/>
            <a:ext cx="587375" cy="488950"/>
          </a:xfrm>
        </p:spPr>
        <p:txBody>
          <a:bodyPr/>
          <a:lstStyle>
            <a:lvl1pPr>
              <a:defRPr sz="1400">
                <a:solidFill>
                  <a:srgbClr val="000000"/>
                </a:solidFill>
                <a:latin typeface="Times New Roman" pitchFamily="18" charset="0"/>
                <a:cs typeface="Times New Roman" pitchFamily="18" charset="0"/>
              </a:defRPr>
            </a:lvl1pPr>
          </a:lstStyle>
          <a:p>
            <a:pPr>
              <a:defRPr/>
            </a:pPr>
            <a:fld id="{CB06E463-E5A7-4289-8F6A-2F123AB9A9B1}" type="slidenum">
              <a:rPr lang="zh-TW" altLang="en-US"/>
              <a:pPr>
                <a:defRPr/>
              </a:pPr>
              <a:t>‹#›</a:t>
            </a:fld>
            <a:endParaRPr lang="zh-TW" altLang="en-US"/>
          </a:p>
        </p:txBody>
      </p:sp>
    </p:spTree>
    <p:extLst>
      <p:ext uri="{BB962C8B-B14F-4D97-AF65-F5344CB8AC3E}">
        <p14:creationId xmlns:p14="http://schemas.microsoft.com/office/powerpoint/2010/main" val="4089668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2"/>
            <a:ext cx="77724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a:t>按一下以編輯母片文字樣式</a:t>
            </a:r>
          </a:p>
        </p:txBody>
      </p:sp>
      <p:sp>
        <p:nvSpPr>
          <p:cNvPr id="4" name="Rectangle 11"/>
          <p:cNvSpPr>
            <a:spLocks noGrp="1" noChangeArrowheads="1"/>
          </p:cNvSpPr>
          <p:nvPr>
            <p:ph type="dt" sz="half" idx="10"/>
          </p:nvPr>
        </p:nvSpPr>
        <p:spPr>
          <a:ln/>
        </p:spPr>
        <p:txBody>
          <a:bodyPr/>
          <a:lstStyle>
            <a:lvl1pPr>
              <a:defRPr/>
            </a:lvl1pPr>
          </a:lstStyle>
          <a:p>
            <a:pPr>
              <a:defRPr/>
            </a:pPr>
            <a:fld id="{12B95A95-3F6B-46E0-9BAE-B87E716D5EF4}" type="datetime1">
              <a:rPr lang="zh-TW" altLang="en-US"/>
              <a:pPr>
                <a:defRPr/>
              </a:pPr>
              <a:t>2021/7/19</a:t>
            </a:fld>
            <a:endParaRPr lang="zh-TW" altLang="en-US"/>
          </a:p>
        </p:txBody>
      </p:sp>
      <p:sp>
        <p:nvSpPr>
          <p:cNvPr id="5"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6" name="Rectangle 13"/>
          <p:cNvSpPr>
            <a:spLocks noGrp="1" noChangeArrowheads="1"/>
          </p:cNvSpPr>
          <p:nvPr>
            <p:ph type="sldNum" sz="quarter" idx="12"/>
          </p:nvPr>
        </p:nvSpPr>
        <p:spPr>
          <a:ln/>
        </p:spPr>
        <p:txBody>
          <a:bodyPr/>
          <a:lstStyle>
            <a:lvl1pPr>
              <a:defRPr/>
            </a:lvl1pPr>
          </a:lstStyle>
          <a:p>
            <a:pPr>
              <a:defRPr/>
            </a:pPr>
            <a:fld id="{D3AB4ECB-FCD2-463D-BEBB-6472DE131E7E}" type="slidenum">
              <a:rPr lang="zh-TW" altLang="en-US"/>
              <a:pPr>
                <a:defRPr/>
              </a:pPr>
              <a:t>‹#›</a:t>
            </a:fld>
            <a:endParaRPr lang="zh-TW" altLang="en-US"/>
          </a:p>
        </p:txBody>
      </p:sp>
    </p:spTree>
    <p:extLst>
      <p:ext uri="{BB962C8B-B14F-4D97-AF65-F5344CB8AC3E}">
        <p14:creationId xmlns:p14="http://schemas.microsoft.com/office/powerpoint/2010/main" val="3688658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827089" y="2205040"/>
            <a:ext cx="3770312"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749800" y="2205040"/>
            <a:ext cx="3770313"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11"/>
          <p:cNvSpPr>
            <a:spLocks noGrp="1" noChangeArrowheads="1"/>
          </p:cNvSpPr>
          <p:nvPr>
            <p:ph type="dt" sz="half" idx="10"/>
          </p:nvPr>
        </p:nvSpPr>
        <p:spPr>
          <a:ln/>
        </p:spPr>
        <p:txBody>
          <a:bodyPr/>
          <a:lstStyle>
            <a:lvl1pPr>
              <a:defRPr/>
            </a:lvl1pPr>
          </a:lstStyle>
          <a:p>
            <a:pPr>
              <a:defRPr/>
            </a:pPr>
            <a:fld id="{66DD528E-DE8A-4613-8D86-4FF48503E95B}" type="datetime1">
              <a:rPr lang="zh-TW" altLang="en-US"/>
              <a:pPr>
                <a:defRPr/>
              </a:pPr>
              <a:t>2021/7/19</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F2889221-97A0-4E08-B153-0E9C1DA64DBE}" type="slidenum">
              <a:rPr lang="zh-TW" altLang="en-US"/>
              <a:pPr>
                <a:defRPr/>
              </a:pPr>
              <a:t>‹#›</a:t>
            </a:fld>
            <a:endParaRPr lang="zh-TW" altLang="en-US"/>
          </a:p>
        </p:txBody>
      </p:sp>
    </p:spTree>
    <p:extLst>
      <p:ext uri="{BB962C8B-B14F-4D97-AF65-F5344CB8AC3E}">
        <p14:creationId xmlns:p14="http://schemas.microsoft.com/office/powerpoint/2010/main" val="2663499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Rectangle 11"/>
          <p:cNvSpPr>
            <a:spLocks noGrp="1" noChangeArrowheads="1"/>
          </p:cNvSpPr>
          <p:nvPr>
            <p:ph type="dt" sz="half" idx="10"/>
          </p:nvPr>
        </p:nvSpPr>
        <p:spPr>
          <a:ln/>
        </p:spPr>
        <p:txBody>
          <a:bodyPr/>
          <a:lstStyle>
            <a:lvl1pPr>
              <a:defRPr/>
            </a:lvl1pPr>
          </a:lstStyle>
          <a:p>
            <a:pPr>
              <a:defRPr/>
            </a:pPr>
            <a:fld id="{02427F18-4875-4ECE-93FF-0006C22D150B}" type="datetime1">
              <a:rPr lang="zh-TW" altLang="en-US"/>
              <a:pPr>
                <a:defRPr/>
              </a:pPr>
              <a:t>2021/7/19</a:t>
            </a:fld>
            <a:endParaRPr lang="zh-TW" altLang="en-US"/>
          </a:p>
        </p:txBody>
      </p:sp>
      <p:sp>
        <p:nvSpPr>
          <p:cNvPr id="8"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9" name="Rectangle 13"/>
          <p:cNvSpPr>
            <a:spLocks noGrp="1" noChangeArrowheads="1"/>
          </p:cNvSpPr>
          <p:nvPr>
            <p:ph type="sldNum" sz="quarter" idx="12"/>
          </p:nvPr>
        </p:nvSpPr>
        <p:spPr>
          <a:ln/>
        </p:spPr>
        <p:txBody>
          <a:bodyPr/>
          <a:lstStyle>
            <a:lvl1pPr>
              <a:defRPr/>
            </a:lvl1pPr>
          </a:lstStyle>
          <a:p>
            <a:pPr>
              <a:defRPr/>
            </a:pPr>
            <a:fld id="{5F44B5C1-0103-4749-B486-46B28D775D42}" type="slidenum">
              <a:rPr lang="zh-TW" altLang="en-US"/>
              <a:pPr>
                <a:defRPr/>
              </a:pPr>
              <a:t>‹#›</a:t>
            </a:fld>
            <a:endParaRPr lang="zh-TW" altLang="en-US"/>
          </a:p>
        </p:txBody>
      </p:sp>
    </p:spTree>
    <p:extLst>
      <p:ext uri="{BB962C8B-B14F-4D97-AF65-F5344CB8AC3E}">
        <p14:creationId xmlns:p14="http://schemas.microsoft.com/office/powerpoint/2010/main" val="3034744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Rectangle 11"/>
          <p:cNvSpPr>
            <a:spLocks noGrp="1" noChangeArrowheads="1"/>
          </p:cNvSpPr>
          <p:nvPr>
            <p:ph type="dt" sz="half" idx="10"/>
          </p:nvPr>
        </p:nvSpPr>
        <p:spPr>
          <a:ln/>
        </p:spPr>
        <p:txBody>
          <a:bodyPr/>
          <a:lstStyle>
            <a:lvl1pPr>
              <a:defRPr/>
            </a:lvl1pPr>
          </a:lstStyle>
          <a:p>
            <a:pPr>
              <a:defRPr/>
            </a:pPr>
            <a:fld id="{FD0D0D85-3190-476C-B447-6B156185520A}" type="datetime1">
              <a:rPr lang="zh-TW" altLang="en-US"/>
              <a:pPr>
                <a:defRPr/>
              </a:pPr>
              <a:t>2021/7/19</a:t>
            </a:fld>
            <a:endParaRPr lang="zh-TW" altLang="en-US"/>
          </a:p>
        </p:txBody>
      </p:sp>
      <p:sp>
        <p:nvSpPr>
          <p:cNvPr id="4"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5" name="Rectangle 13"/>
          <p:cNvSpPr>
            <a:spLocks noGrp="1" noChangeArrowheads="1"/>
          </p:cNvSpPr>
          <p:nvPr>
            <p:ph type="sldNum" sz="quarter" idx="12"/>
          </p:nvPr>
        </p:nvSpPr>
        <p:spPr>
          <a:ln/>
        </p:spPr>
        <p:txBody>
          <a:bodyPr/>
          <a:lstStyle>
            <a:lvl1pPr>
              <a:defRPr/>
            </a:lvl1pPr>
          </a:lstStyle>
          <a:p>
            <a:pPr>
              <a:defRPr/>
            </a:pPr>
            <a:fld id="{17FC8134-AF3B-4097-A040-D1DD59CDFF18}" type="slidenum">
              <a:rPr lang="zh-TW" altLang="en-US"/>
              <a:pPr>
                <a:defRPr/>
              </a:pPr>
              <a:t>‹#›</a:t>
            </a:fld>
            <a:endParaRPr lang="zh-TW" altLang="en-US"/>
          </a:p>
        </p:txBody>
      </p:sp>
    </p:spTree>
    <p:extLst>
      <p:ext uri="{BB962C8B-B14F-4D97-AF65-F5344CB8AC3E}">
        <p14:creationId xmlns:p14="http://schemas.microsoft.com/office/powerpoint/2010/main" val="2352706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pPr>
              <a:defRPr/>
            </a:pPr>
            <a:fld id="{E51FC22A-C7D4-4F9E-A35B-5ADCCE9E0809}" type="datetime1">
              <a:rPr lang="zh-TW" altLang="en-US"/>
              <a:pPr>
                <a:defRPr/>
              </a:pPr>
              <a:t>2021/7/19</a:t>
            </a:fld>
            <a:endParaRPr lang="zh-TW" altLang="en-US"/>
          </a:p>
        </p:txBody>
      </p:sp>
      <p:sp>
        <p:nvSpPr>
          <p:cNvPr id="3"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4" name="Rectangle 13"/>
          <p:cNvSpPr>
            <a:spLocks noGrp="1" noChangeArrowheads="1"/>
          </p:cNvSpPr>
          <p:nvPr>
            <p:ph type="sldNum" sz="quarter" idx="12"/>
          </p:nvPr>
        </p:nvSpPr>
        <p:spPr>
          <a:ln/>
        </p:spPr>
        <p:txBody>
          <a:bodyPr/>
          <a:lstStyle>
            <a:lvl1pPr>
              <a:defRPr/>
            </a:lvl1pPr>
          </a:lstStyle>
          <a:p>
            <a:pPr>
              <a:defRPr/>
            </a:pPr>
            <a:fld id="{759E3628-3582-46BB-BE37-B90DDE1FD256}" type="slidenum">
              <a:rPr lang="zh-TW" altLang="en-US"/>
              <a:pPr>
                <a:defRPr/>
              </a:pPr>
              <a:t>‹#›</a:t>
            </a:fld>
            <a:endParaRPr lang="zh-TW" altLang="en-US"/>
          </a:p>
        </p:txBody>
      </p:sp>
    </p:spTree>
    <p:extLst>
      <p:ext uri="{BB962C8B-B14F-4D97-AF65-F5344CB8AC3E}">
        <p14:creationId xmlns:p14="http://schemas.microsoft.com/office/powerpoint/2010/main" val="3551378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73050"/>
            <a:ext cx="3008313" cy="1162050"/>
          </a:xfrm>
        </p:spPr>
        <p:txBody>
          <a:bodyPr/>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11"/>
          <p:cNvSpPr>
            <a:spLocks noGrp="1" noChangeArrowheads="1"/>
          </p:cNvSpPr>
          <p:nvPr>
            <p:ph type="dt" sz="half" idx="10"/>
          </p:nvPr>
        </p:nvSpPr>
        <p:spPr>
          <a:ln/>
        </p:spPr>
        <p:txBody>
          <a:bodyPr/>
          <a:lstStyle>
            <a:lvl1pPr>
              <a:defRPr/>
            </a:lvl1pPr>
          </a:lstStyle>
          <a:p>
            <a:pPr>
              <a:defRPr/>
            </a:pPr>
            <a:fld id="{6C35946F-0D5E-4010-A139-16A8C3460945}" type="datetime1">
              <a:rPr lang="zh-TW" altLang="en-US"/>
              <a:pPr>
                <a:defRPr/>
              </a:pPr>
              <a:t>2021/7/19</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4460FC04-99F9-4958-AE16-E0D2A4A9DDEC}" type="slidenum">
              <a:rPr lang="zh-TW" altLang="en-US"/>
              <a:pPr>
                <a:defRPr/>
              </a:pPr>
              <a:t>‹#›</a:t>
            </a:fld>
            <a:endParaRPr lang="zh-TW" altLang="en-US"/>
          </a:p>
        </p:txBody>
      </p:sp>
    </p:spTree>
    <p:extLst>
      <p:ext uri="{BB962C8B-B14F-4D97-AF65-F5344CB8AC3E}">
        <p14:creationId xmlns:p14="http://schemas.microsoft.com/office/powerpoint/2010/main" val="182702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TW" altLang="en-US" noProof="0"/>
              <a:t>按一下圖示以新增圖片</a:t>
            </a:r>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11"/>
          <p:cNvSpPr>
            <a:spLocks noGrp="1" noChangeArrowheads="1"/>
          </p:cNvSpPr>
          <p:nvPr>
            <p:ph type="dt" sz="half" idx="10"/>
          </p:nvPr>
        </p:nvSpPr>
        <p:spPr>
          <a:ln/>
        </p:spPr>
        <p:txBody>
          <a:bodyPr/>
          <a:lstStyle>
            <a:lvl1pPr>
              <a:defRPr/>
            </a:lvl1pPr>
          </a:lstStyle>
          <a:p>
            <a:pPr>
              <a:defRPr/>
            </a:pPr>
            <a:fld id="{4CD36AB2-53E2-4F08-9DE2-2A757615A23D}" type="datetime1">
              <a:rPr lang="zh-TW" altLang="en-US"/>
              <a:pPr>
                <a:defRPr/>
              </a:pPr>
              <a:t>2021/7/19</a:t>
            </a:fld>
            <a:endParaRPr lang="zh-TW" altLang="en-US"/>
          </a:p>
        </p:txBody>
      </p:sp>
      <p:sp>
        <p:nvSpPr>
          <p:cNvPr id="6" name="Rectangle 12"/>
          <p:cNvSpPr>
            <a:spLocks noGrp="1" noChangeArrowheads="1"/>
          </p:cNvSpPr>
          <p:nvPr>
            <p:ph type="ftr" sz="quarter" idx="11"/>
          </p:nvPr>
        </p:nvSpPr>
        <p:spPr>
          <a:ln/>
        </p:spPr>
        <p:txBody>
          <a:bodyPr/>
          <a:lstStyle>
            <a:lvl1pPr>
              <a:defRPr/>
            </a:lvl1pPr>
          </a:lstStyle>
          <a:p>
            <a:pPr>
              <a:defRPr/>
            </a:pPr>
            <a:endParaRPr lang="zh-TW" altLang="en-US"/>
          </a:p>
        </p:txBody>
      </p:sp>
      <p:sp>
        <p:nvSpPr>
          <p:cNvPr id="7" name="Rectangle 13"/>
          <p:cNvSpPr>
            <a:spLocks noGrp="1" noChangeArrowheads="1"/>
          </p:cNvSpPr>
          <p:nvPr>
            <p:ph type="sldNum" sz="quarter" idx="12"/>
          </p:nvPr>
        </p:nvSpPr>
        <p:spPr>
          <a:ln/>
        </p:spPr>
        <p:txBody>
          <a:bodyPr/>
          <a:lstStyle>
            <a:lvl1pPr>
              <a:defRPr/>
            </a:lvl1pPr>
          </a:lstStyle>
          <a:p>
            <a:pPr>
              <a:defRPr/>
            </a:pPr>
            <a:fld id="{F37A8711-436C-4741-B37B-EF94428B682C}" type="slidenum">
              <a:rPr lang="zh-TW" altLang="en-US"/>
              <a:pPr>
                <a:defRPr/>
              </a:pPr>
              <a:t>‹#›</a:t>
            </a:fld>
            <a:endParaRPr lang="zh-TW" altLang="en-US"/>
          </a:p>
        </p:txBody>
      </p:sp>
    </p:spTree>
    <p:extLst>
      <p:ext uri="{BB962C8B-B14F-4D97-AF65-F5344CB8AC3E}">
        <p14:creationId xmlns:p14="http://schemas.microsoft.com/office/powerpoint/2010/main" val="2851909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5"/>
          <a:srcRect/>
          <a:stretch>
            <a:fillRect/>
          </a:stretch>
        </a:blipFill>
        <a:effectLst/>
      </p:bgPr>
    </p:bg>
    <p:spTree>
      <p:nvGrpSpPr>
        <p:cNvPr id="1" name=""/>
        <p:cNvGrpSpPr/>
        <p:nvPr/>
      </p:nvGrpSpPr>
      <p:grpSpPr>
        <a:xfrm>
          <a:off x="0" y="0"/>
          <a:ext cx="0" cy="0"/>
          <a:chOff x="0" y="0"/>
          <a:chExt cx="0" cy="0"/>
        </a:xfrm>
      </p:grpSpPr>
      <p:sp>
        <p:nvSpPr>
          <p:cNvPr id="1026" name="AutoShape 9"/>
          <p:cNvSpPr>
            <a:spLocks noGrp="1" noChangeArrowheads="1"/>
          </p:cNvSpPr>
          <p:nvPr>
            <p:ph type="title"/>
          </p:nvPr>
        </p:nvSpPr>
        <p:spPr bwMode="auto">
          <a:xfrm>
            <a:off x="900113" y="188913"/>
            <a:ext cx="7924800" cy="1143000"/>
          </a:xfrm>
          <a:prstGeom prst="roundRect">
            <a:avLst>
              <a:gd name="adj" fmla="val 11250"/>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pPr lvl="0"/>
            <a:r>
              <a:rPr lang="zh-TW" altLang="en-US"/>
              <a:t>按一下以編輯母片標題樣式</a:t>
            </a:r>
          </a:p>
        </p:txBody>
      </p:sp>
      <p:sp>
        <p:nvSpPr>
          <p:cNvPr id="1027" name="Rectangle 10"/>
          <p:cNvSpPr>
            <a:spLocks noGrp="1" noChangeArrowheads="1"/>
          </p:cNvSpPr>
          <p:nvPr>
            <p:ph type="body" idx="1"/>
          </p:nvPr>
        </p:nvSpPr>
        <p:spPr bwMode="auto">
          <a:xfrm>
            <a:off x="827089" y="2205040"/>
            <a:ext cx="7693025" cy="372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a:t>按一下以編輯母片</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272395" name="Rectangle 11"/>
          <p:cNvSpPr>
            <a:spLocks noGrp="1" noChangeArrowheads="1"/>
          </p:cNvSpPr>
          <p:nvPr>
            <p:ph type="dt" sz="half" idx="2"/>
          </p:nvPr>
        </p:nvSpPr>
        <p:spPr bwMode="auto">
          <a:xfrm>
            <a:off x="2438401" y="6248402"/>
            <a:ext cx="2130425"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fontAlgn="auto">
              <a:spcBef>
                <a:spcPts val="0"/>
              </a:spcBef>
              <a:spcAft>
                <a:spcPts val="0"/>
              </a:spcAft>
              <a:defRPr kumimoji="0" sz="1400">
                <a:latin typeface="Arial" charset="0"/>
                <a:ea typeface="新細明體" charset="-120"/>
              </a:defRPr>
            </a:lvl1pPr>
          </a:lstStyle>
          <a:p>
            <a:pPr>
              <a:defRPr/>
            </a:pPr>
            <a:fld id="{1FB9402C-909C-450E-BD5A-DDBC55252658}" type="datetime1">
              <a:rPr lang="zh-TW" altLang="en-US"/>
              <a:pPr>
                <a:defRPr/>
              </a:pPr>
              <a:t>2021/7/19</a:t>
            </a:fld>
            <a:endParaRPr lang="zh-TW" altLang="en-US"/>
          </a:p>
        </p:txBody>
      </p:sp>
      <p:sp>
        <p:nvSpPr>
          <p:cNvPr id="272396" name="Rectangle 12"/>
          <p:cNvSpPr>
            <a:spLocks noGrp="1" noChangeArrowheads="1"/>
          </p:cNvSpPr>
          <p:nvPr>
            <p:ph type="ftr" sz="quarter" idx="3"/>
          </p:nvPr>
        </p:nvSpPr>
        <p:spPr bwMode="auto">
          <a:xfrm>
            <a:off x="5791200" y="6248402"/>
            <a:ext cx="2897188"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fontAlgn="auto">
              <a:spcBef>
                <a:spcPts val="0"/>
              </a:spcBef>
              <a:spcAft>
                <a:spcPts val="0"/>
              </a:spcAft>
              <a:defRPr kumimoji="0" sz="1400">
                <a:latin typeface="Arial" charset="0"/>
                <a:ea typeface="新細明體" charset="-120"/>
              </a:defRPr>
            </a:lvl1pPr>
          </a:lstStyle>
          <a:p>
            <a:pPr>
              <a:defRPr/>
            </a:pPr>
            <a:endParaRPr lang="zh-TW" altLang="en-US"/>
          </a:p>
        </p:txBody>
      </p:sp>
      <p:sp>
        <p:nvSpPr>
          <p:cNvPr id="272397" name="Rectangle 13"/>
          <p:cNvSpPr>
            <a:spLocks noGrp="1" noChangeArrowheads="1"/>
          </p:cNvSpPr>
          <p:nvPr>
            <p:ph type="sldNum" sz="quarter" idx="4"/>
          </p:nvPr>
        </p:nvSpPr>
        <p:spPr bwMode="auto">
          <a:xfrm>
            <a:off x="84139" y="6242050"/>
            <a:ext cx="587375" cy="488950"/>
          </a:xfrm>
          <a:prstGeom prst="rect">
            <a:avLst/>
          </a:prstGeom>
          <a:noFill/>
          <a:ln w="9525">
            <a:noFill/>
            <a:miter lim="800000"/>
            <a:headEnd/>
            <a:tailEnd/>
          </a:ln>
          <a:effectLst/>
        </p:spPr>
        <p:txBody>
          <a:bodyPr vert="horz" wrap="square" lIns="91440" tIns="45720" rIns="91440" bIns="45720" numCol="1" anchor="b" anchorCtr="1" compatLnSpc="1">
            <a:prstTxWarp prst="textNoShape">
              <a:avLst/>
            </a:prstTxWarp>
          </a:bodyPr>
          <a:lstStyle>
            <a:lvl1pPr fontAlgn="auto">
              <a:spcBef>
                <a:spcPts val="0"/>
              </a:spcBef>
              <a:spcAft>
                <a:spcPts val="0"/>
              </a:spcAft>
              <a:defRPr kumimoji="0" sz="2600" b="1">
                <a:solidFill>
                  <a:schemeClr val="bg1"/>
                </a:solidFill>
                <a:latin typeface="Arial" charset="0"/>
                <a:ea typeface="新細明體" charset="-120"/>
              </a:defRPr>
            </a:lvl1pPr>
          </a:lstStyle>
          <a:p>
            <a:pPr>
              <a:defRPr/>
            </a:pPr>
            <a:fld id="{FB974A13-1727-4760-AE5F-F3878E1E4A40}" type="slidenum">
              <a:rPr lang="zh-TW" altLang="en-US"/>
              <a:pPr>
                <a:defRPr/>
              </a:pPr>
              <a:t>‹#›</a:t>
            </a:fld>
            <a:endParaRPr lang="zh-TW" altLang="en-US"/>
          </a:p>
        </p:txBody>
      </p:sp>
      <p:sp>
        <p:nvSpPr>
          <p:cNvPr id="1031" name="Text Box 14"/>
          <p:cNvSpPr txBox="1">
            <a:spLocks noChangeArrowheads="1"/>
          </p:cNvSpPr>
          <p:nvPr/>
        </p:nvSpPr>
        <p:spPr bwMode="auto">
          <a:xfrm>
            <a:off x="250826" y="6335715"/>
            <a:ext cx="15843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sz="3000" b="1">
                <a:solidFill>
                  <a:schemeClr val="bg1"/>
                </a:solidFill>
              </a:rPr>
              <a:t>CI LAB</a:t>
            </a:r>
          </a:p>
        </p:txBody>
      </p:sp>
      <p:sp>
        <p:nvSpPr>
          <p:cNvPr id="1032" name="Text Box 15"/>
          <p:cNvSpPr txBox="1">
            <a:spLocks noChangeArrowheads="1"/>
          </p:cNvSpPr>
          <p:nvPr/>
        </p:nvSpPr>
        <p:spPr bwMode="auto">
          <a:xfrm>
            <a:off x="2195514" y="6453188"/>
            <a:ext cx="694848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spcBef>
                <a:spcPct val="50000"/>
              </a:spcBef>
              <a:defRPr/>
            </a:pPr>
            <a:r>
              <a:rPr kumimoji="0" lang="en-US" altLang="zh-TW">
                <a:solidFill>
                  <a:schemeClr val="bg1"/>
                </a:solidFill>
              </a:rPr>
              <a:t>Computational Intelligence and Human-Computer Interaction Lab.</a:t>
            </a:r>
          </a:p>
        </p:txBody>
      </p:sp>
    </p:spTree>
  </p:cSld>
  <p:clrMap bg1="lt1" tx1="dk1" bg2="lt2" tx2="dk2" accent1="accent1" accent2="accent2" accent3="accent3" accent4="accent4" accent5="accent5" accent6="accent6" hlink="hlink" folHlink="folHlink"/>
  <p:sldLayoutIdLst>
    <p:sldLayoutId id="2147483912" r:id="rId1"/>
    <p:sldLayoutId id="2147483913"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Lst>
  <p:hf hdr="0" ftr="0" dt="0"/>
  <p:txStyles>
    <p:titleStyle>
      <a:lvl1pPr algn="l" rtl="0" eaLnBrk="0" fontAlgn="base" hangingPunct="0">
        <a:lnSpc>
          <a:spcPct val="90000"/>
        </a:lnSpc>
        <a:spcBef>
          <a:spcPct val="0"/>
        </a:spcBef>
        <a:spcAft>
          <a:spcPct val="0"/>
        </a:spcAft>
        <a:defRPr kumimoji="1" sz="3600" b="1">
          <a:solidFill>
            <a:srgbClr val="282C29"/>
          </a:solidFill>
          <a:latin typeface="+mj-lt"/>
          <a:ea typeface="+mj-ea"/>
          <a:cs typeface="+mj-cs"/>
        </a:defRPr>
      </a:lvl1pPr>
      <a:lvl2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2pPr>
      <a:lvl3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3pPr>
      <a:lvl4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4pPr>
      <a:lvl5pPr algn="l" rtl="0" eaLnBrk="0" fontAlgn="base" hangingPunct="0">
        <a:lnSpc>
          <a:spcPct val="90000"/>
        </a:lnSpc>
        <a:spcBef>
          <a:spcPct val="0"/>
        </a:spcBef>
        <a:spcAft>
          <a:spcPct val="0"/>
        </a:spcAft>
        <a:defRPr kumimoji="1" sz="3600" b="1">
          <a:solidFill>
            <a:srgbClr val="282C29"/>
          </a:solidFill>
          <a:latin typeface="Arial" charset="0"/>
          <a:ea typeface="標楷體" pitchFamily="65" charset="-120"/>
        </a:defRPr>
      </a:lvl5pPr>
      <a:lvl6pPr marL="4572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6pPr>
      <a:lvl7pPr marL="9144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7pPr>
      <a:lvl8pPr marL="13716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8pPr>
      <a:lvl9pPr marL="1828800" algn="l" rtl="0" eaLnBrk="1" fontAlgn="base" hangingPunct="1">
        <a:lnSpc>
          <a:spcPct val="90000"/>
        </a:lnSpc>
        <a:spcBef>
          <a:spcPct val="0"/>
        </a:spcBef>
        <a:spcAft>
          <a:spcPct val="0"/>
        </a:spcAft>
        <a:defRPr kumimoji="1" sz="3600" b="1">
          <a:solidFill>
            <a:srgbClr val="282C29"/>
          </a:solidFill>
          <a:latin typeface="Arial" charset="0"/>
          <a:ea typeface="標楷體" pitchFamily="65" charset="-120"/>
        </a:defRPr>
      </a:lvl9pPr>
    </p:titleStyle>
    <p:bodyStyle>
      <a:lvl1pPr marL="342900" indent="-342900" algn="l" rtl="0" eaLnBrk="0" fontAlgn="base" hangingPunct="0">
        <a:spcBef>
          <a:spcPct val="20000"/>
        </a:spcBef>
        <a:spcAft>
          <a:spcPct val="0"/>
        </a:spcAft>
        <a:buClr>
          <a:srgbClr val="660000"/>
        </a:buClr>
        <a:buFont typeface="Wingdings" pitchFamily="2" charset="2"/>
        <a:buChar char="l"/>
        <a:defRPr kumimoji="1"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660000"/>
        </a:buClr>
        <a:buChar char="–"/>
        <a:defRPr kumimoji="1" sz="2400">
          <a:solidFill>
            <a:schemeClr val="tx1"/>
          </a:solidFill>
          <a:latin typeface="+mn-lt"/>
          <a:ea typeface="+mn-ea"/>
        </a:defRPr>
      </a:lvl2pPr>
      <a:lvl3pPr marL="11430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3pPr>
      <a:lvl4pPr marL="1600200" indent="-228600" algn="l" rtl="0" eaLnBrk="0" fontAlgn="base" hangingPunct="0">
        <a:spcBef>
          <a:spcPct val="20000"/>
        </a:spcBef>
        <a:spcAft>
          <a:spcPct val="0"/>
        </a:spcAft>
        <a:buClr>
          <a:srgbClr val="660000"/>
        </a:buClr>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rgbClr val="660000"/>
        </a:buClr>
        <a:buFont typeface="Wingdings" pitchFamily="2" charset="2"/>
        <a:buChar char="l"/>
        <a:defRPr kumimoji="1" sz="2000">
          <a:solidFill>
            <a:schemeClr val="tx1"/>
          </a:solidFill>
          <a:latin typeface="+mn-lt"/>
          <a:ea typeface="+mn-ea"/>
        </a:defRPr>
      </a:lvl5pPr>
      <a:lvl6pPr marL="25146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6pPr>
      <a:lvl7pPr marL="29718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7pPr>
      <a:lvl8pPr marL="34290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8pPr>
      <a:lvl9pPr marL="3886200" indent="-228600" algn="l" rtl="0" eaLnBrk="1" fontAlgn="base" hangingPunct="1">
        <a:spcBef>
          <a:spcPct val="20000"/>
        </a:spcBef>
        <a:spcAft>
          <a:spcPct val="0"/>
        </a:spcAft>
        <a:buClr>
          <a:srgbClr val="660000"/>
        </a:buClr>
        <a:buFont typeface="Wingdings" pitchFamily="2" charset="2"/>
        <a:buChar char="l"/>
        <a:defRPr kumimoji="1">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2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6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3" name="Rectangle 3"/>
          <p:cNvSpPr>
            <a:spLocks noChangeArrowheads="1"/>
          </p:cNvSpPr>
          <p:nvPr/>
        </p:nvSpPr>
        <p:spPr bwMode="auto">
          <a:xfrm>
            <a:off x="1000127" y="5262563"/>
            <a:ext cx="3857625" cy="830262"/>
          </a:xfrm>
          <a:prstGeom prst="rect">
            <a:avLst/>
          </a:prstGeom>
          <a:noFill/>
          <a:ln w="9525">
            <a:noFill/>
            <a:miter lim="800000"/>
            <a:headEnd/>
            <a:tailEnd/>
          </a:ln>
          <a:effectLst/>
        </p:spPr>
        <p:txBody>
          <a:bodyPr anchor="ctr">
            <a:spAutoFit/>
          </a:bodyPr>
          <a:lstStyle/>
          <a:p>
            <a:pPr>
              <a:tabLst>
                <a:tab pos="3695700" algn="l"/>
              </a:tabLst>
              <a:defRPr/>
            </a:pPr>
            <a:r>
              <a:rPr lang="zh-TW" altLang="en-US" sz="2400" dirty="0">
                <a:solidFill>
                  <a:srgbClr val="000000"/>
                </a:solidFill>
                <a:latin typeface="標楷體" panose="03000509000000000000" pitchFamily="65" charset="-120"/>
                <a:ea typeface="標楷體" panose="03000509000000000000" pitchFamily="65" charset="-120"/>
                <a:cs typeface="Times New Roman" pitchFamily="18" charset="0"/>
              </a:rPr>
              <a:t>研 究 生：游子謙</a:t>
            </a:r>
            <a:endParaRPr lang="zh-TW" altLang="en-US" sz="2400" dirty="0">
              <a:solidFill>
                <a:srgbClr val="000000"/>
              </a:solidFill>
              <a:latin typeface="標楷體" panose="03000509000000000000" pitchFamily="65" charset="-120"/>
              <a:ea typeface="標楷體" panose="03000509000000000000" pitchFamily="65" charset="-120"/>
            </a:endParaRPr>
          </a:p>
          <a:p>
            <a:pPr eaLnBrk="0" hangingPunct="0">
              <a:tabLst>
                <a:tab pos="3695700" algn="l"/>
              </a:tabLst>
              <a:defRPr/>
            </a:pPr>
            <a:r>
              <a:rPr lang="zh-TW" altLang="en-US" sz="2400" dirty="0">
                <a:solidFill>
                  <a:srgbClr val="000000"/>
                </a:solidFill>
                <a:latin typeface="標楷體" panose="03000509000000000000" pitchFamily="65" charset="-120"/>
                <a:ea typeface="標楷體" panose="03000509000000000000" pitchFamily="65" charset="-120"/>
                <a:cs typeface="Times New Roman" pitchFamily="18" charset="0"/>
              </a:rPr>
              <a:t>指導教授：蘇木春 教授</a:t>
            </a:r>
            <a:endParaRPr lang="zh-TW" altLang="en-US" sz="2400" dirty="0">
              <a:solidFill>
                <a:srgbClr val="000000"/>
              </a:solidFill>
              <a:latin typeface="標楷體" panose="03000509000000000000" pitchFamily="65" charset="-120"/>
              <a:ea typeface="標楷體" panose="03000509000000000000" pitchFamily="65" charset="-120"/>
            </a:endParaRPr>
          </a:p>
        </p:txBody>
      </p:sp>
      <p:sp>
        <p:nvSpPr>
          <p:cNvPr id="2" name="矩形 1">
            <a:extLst>
              <a:ext uri="{FF2B5EF4-FFF2-40B4-BE49-F238E27FC236}">
                <a16:creationId xmlns:a16="http://schemas.microsoft.com/office/drawing/2014/main" id="{990BE77E-B2E2-426B-B447-543EB7A34D0D}"/>
              </a:ext>
            </a:extLst>
          </p:cNvPr>
          <p:cNvSpPr/>
          <p:nvPr/>
        </p:nvSpPr>
        <p:spPr>
          <a:xfrm>
            <a:off x="44624" y="2828835"/>
            <a:ext cx="9054752" cy="1200329"/>
          </a:xfrm>
          <a:prstGeom prst="rect">
            <a:avLst/>
          </a:prstGeom>
        </p:spPr>
        <p:txBody>
          <a:bodyPr wrap="square">
            <a:spAutoFit/>
          </a:bodyPr>
          <a:lstStyle/>
          <a:p>
            <a:pPr algn="ctr">
              <a:tabLst>
                <a:tab pos="3695700" algn="l"/>
              </a:tabLst>
              <a:defRPr/>
            </a:pPr>
            <a:r>
              <a:rPr lang="zh-TW" altLang="en-US" sz="2400" b="1" dirty="0">
                <a:solidFill>
                  <a:srgbClr val="000000"/>
                </a:solidFill>
                <a:latin typeface="+mj-ea"/>
                <a:ea typeface="+mj-ea"/>
                <a:cs typeface="Times New Roman" pitchFamily="18" charset="0"/>
              </a:rPr>
              <a:t>基於深度學習之冠狀動脈分割及其應用</a:t>
            </a:r>
            <a:endParaRPr lang="en-US" altLang="zh-TW" sz="2400" b="1" dirty="0">
              <a:solidFill>
                <a:srgbClr val="000000"/>
              </a:solidFill>
              <a:latin typeface="+mj-ea"/>
              <a:ea typeface="+mj-ea"/>
              <a:cs typeface="Times New Roman" pitchFamily="18" charset="0"/>
            </a:endParaRPr>
          </a:p>
          <a:p>
            <a:pPr algn="ctr">
              <a:tabLst>
                <a:tab pos="3695700" algn="l"/>
              </a:tabLst>
              <a:defRPr/>
            </a:pPr>
            <a:r>
              <a:rPr lang="en-US" altLang="zh-TW" sz="2400" b="1" dirty="0">
                <a:solidFill>
                  <a:srgbClr val="000000"/>
                </a:solidFill>
                <a:latin typeface="+mj-ea"/>
                <a:ea typeface="+mj-ea"/>
                <a:cs typeface="Times New Roman" pitchFamily="18" charset="0"/>
              </a:rPr>
              <a:t>Deep Learning Based Coronary Artery Segmentation</a:t>
            </a:r>
          </a:p>
          <a:p>
            <a:pPr algn="ctr">
              <a:tabLst>
                <a:tab pos="3695700" algn="l"/>
              </a:tabLst>
              <a:defRPr/>
            </a:pPr>
            <a:r>
              <a:rPr lang="en-US" altLang="zh-TW" sz="2400" b="1" dirty="0">
                <a:solidFill>
                  <a:srgbClr val="000000"/>
                </a:solidFill>
                <a:latin typeface="+mj-ea"/>
                <a:ea typeface="+mj-ea"/>
                <a:cs typeface="Times New Roman" pitchFamily="18" charset="0"/>
              </a:rPr>
              <a:t>and Application</a:t>
            </a:r>
          </a:p>
        </p:txBody>
      </p:sp>
    </p:spTree>
  </p:cSld>
  <p:clrMapOvr>
    <a:masterClrMapping/>
  </p:clrMapOvr>
  <mc:AlternateContent xmlns:mc="http://schemas.openxmlformats.org/markup-compatibility/2006">
    <mc:Choice xmlns:p14="http://schemas.microsoft.com/office/powerpoint/2010/main" Requires="p14">
      <p:transition spd="slow" p14:dur="2000" advTm="10845">
        <p:cut/>
      </p:transition>
    </mc:Choice>
    <mc:Fallback>
      <p:transition spd="slow" advTm="10845">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rgbClr val="000000"/>
                </a:solidFill>
                <a:latin typeface="+mn-lt"/>
                <a:ea typeface="+mn-ea"/>
              </a:rPr>
              <a:t>背景知識與相關研究</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背景知識</a:t>
            </a:r>
            <a:endParaRPr lang="en-US" altLang="zh-TW" sz="2000" dirty="0">
              <a:solidFill>
                <a:srgbClr val="000000"/>
              </a:solidFill>
              <a:latin typeface="+mn-lt"/>
              <a:ea typeface="+mn-ea"/>
            </a:endParaRPr>
          </a:p>
          <a:p>
            <a:pPr lvl="2" eaLnBrk="1" hangingPunct="1">
              <a:buFont typeface="Arial" panose="020B0604020202020204" pitchFamily="34" charset="0"/>
              <a:buChar char="–"/>
              <a:defRPr/>
            </a:pPr>
            <a:r>
              <a:rPr lang="zh-TW" altLang="en-US" sz="1800" dirty="0">
                <a:solidFill>
                  <a:srgbClr val="000000"/>
                </a:solidFill>
                <a:latin typeface="+mn-lt"/>
                <a:ea typeface="+mn-ea"/>
              </a:rPr>
              <a:t>電腦斷層掃描</a:t>
            </a:r>
            <a:endParaRPr lang="en-US" altLang="zh-TW" sz="1800" dirty="0">
              <a:solidFill>
                <a:srgbClr val="000000"/>
              </a:solidFill>
              <a:latin typeface="+mn-lt"/>
              <a:ea typeface="+mn-ea"/>
            </a:endParaRPr>
          </a:p>
          <a:p>
            <a:pPr lvl="2" eaLnBrk="1" hangingPunct="1">
              <a:buFont typeface="Arial" panose="020B0604020202020204" pitchFamily="34" charset="0"/>
              <a:buChar char="–"/>
              <a:defRPr/>
            </a:pPr>
            <a:r>
              <a:rPr lang="en-US" altLang="zh-TW" sz="1800" dirty="0">
                <a:solidFill>
                  <a:srgbClr val="000000"/>
                </a:solidFill>
                <a:latin typeface="+mn-lt"/>
                <a:ea typeface="+mn-ea"/>
              </a:rPr>
              <a:t>Hounsfield Units</a:t>
            </a:r>
          </a:p>
          <a:p>
            <a:pPr lvl="2" eaLnBrk="1" hangingPunct="1">
              <a:buFont typeface="Arial" panose="020B0604020202020204" pitchFamily="34" charset="0"/>
              <a:buChar char="–"/>
              <a:defRPr/>
            </a:pPr>
            <a:r>
              <a:rPr lang="zh-TW" altLang="en-US" sz="1800" dirty="0">
                <a:solidFill>
                  <a:srgbClr val="000000"/>
                </a:solidFill>
                <a:latin typeface="+mn-lt"/>
                <a:ea typeface="+mn-ea"/>
              </a:rPr>
              <a:t>心臟冠狀動脈</a:t>
            </a:r>
            <a:endParaRPr lang="en-US" altLang="zh-TW" sz="1800" dirty="0">
              <a:solidFill>
                <a:srgbClr val="000000"/>
              </a:solidFill>
              <a:latin typeface="+mn-lt"/>
              <a:ea typeface="+mn-ea"/>
            </a:endParaRPr>
          </a:p>
          <a:p>
            <a:pPr lvl="2" eaLnBrk="1" hangingPunct="1">
              <a:buFont typeface="Arial" panose="020B0604020202020204" pitchFamily="34" charset="0"/>
              <a:buChar char="–"/>
              <a:defRPr/>
            </a:pPr>
            <a:r>
              <a:rPr lang="en-US" altLang="zh-TW" sz="1800" dirty="0">
                <a:solidFill>
                  <a:srgbClr val="000000"/>
                </a:solidFill>
                <a:latin typeface="+mn-lt"/>
                <a:ea typeface="+mn-ea"/>
              </a:rPr>
              <a:t>3D U-Net</a:t>
            </a:r>
          </a:p>
          <a:p>
            <a:pPr lvl="2" eaLnBrk="1" hangingPunct="1">
              <a:buFont typeface="Arial" panose="020B0604020202020204" pitchFamily="34" charset="0"/>
              <a:buChar char="–"/>
              <a:defRPr/>
            </a:pPr>
            <a:r>
              <a:rPr lang="en-US" altLang="zh-TW" sz="1800" dirty="0" err="1">
                <a:solidFill>
                  <a:srgbClr val="000000"/>
                </a:solidFill>
                <a:latin typeface="+mn-lt"/>
                <a:ea typeface="+mn-ea"/>
              </a:rPr>
              <a:t>CycleGAN</a:t>
            </a:r>
            <a:endParaRPr lang="en-US" altLang="zh-TW" sz="18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相關研究</a:t>
            </a:r>
            <a:endParaRPr lang="en-US" altLang="zh-TW" sz="20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研究方法</a:t>
            </a:r>
            <a:endParaRPr lang="en-US" altLang="zh-TW" sz="2400" dirty="0">
              <a:solidFill>
                <a:schemeClr val="bg1">
                  <a:lumMod val="65000"/>
                </a:schemeClr>
              </a:solidFill>
              <a:latin typeface="+mn-lt"/>
              <a:ea typeface="+mn-ea"/>
            </a:endParaRPr>
          </a:p>
          <a:p>
            <a:pPr>
              <a:buFont typeface="Arial" panose="020B0604020202020204" pitchFamily="34" charset="0"/>
              <a:buChar char="•"/>
            </a:pPr>
            <a:r>
              <a:rPr lang="zh-TW" altLang="en-US" sz="2400" dirty="0">
                <a:solidFill>
                  <a:schemeClr val="bg1">
                    <a:lumMod val="65000"/>
                  </a:schemeClr>
                </a:solidFill>
                <a:latin typeface="+mn-lt"/>
                <a:ea typeface="+mn-ea"/>
              </a:rPr>
              <a:t>實驗設計以及成果</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10</a:t>
            </a:fld>
            <a:endParaRPr lang="zh-TW" altLang="en-US"/>
          </a:p>
        </p:txBody>
      </p:sp>
    </p:spTree>
    <p:extLst>
      <p:ext uri="{BB962C8B-B14F-4D97-AF65-F5344CB8AC3E}">
        <p14:creationId xmlns:p14="http://schemas.microsoft.com/office/powerpoint/2010/main" val="4181415113"/>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背景知識</a:t>
            </a:r>
            <a:r>
              <a:rPr lang="en-US" altLang="zh-TW" b="0" dirty="0">
                <a:solidFill>
                  <a:srgbClr val="000000"/>
                </a:solidFill>
                <a:latin typeface="+mn-lt"/>
                <a:ea typeface="+mn-ea"/>
              </a:rPr>
              <a:t>-</a:t>
            </a:r>
            <a:r>
              <a:rPr lang="zh-TW" altLang="en-US" b="0" dirty="0">
                <a:latin typeface="+mn-lt"/>
                <a:ea typeface="+mn-ea"/>
              </a:rPr>
              <a:t>電腦斷層掃描 </a:t>
            </a:r>
            <a:r>
              <a:rPr lang="en-US" altLang="zh-TW" b="0" dirty="0">
                <a:latin typeface="+mn-lt"/>
                <a:ea typeface="+mn-ea"/>
              </a:rPr>
              <a:t>(1/2)</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電腦斷層掃描</a:t>
            </a:r>
            <a:r>
              <a:rPr lang="en-US" altLang="zh-TW" sz="2400" dirty="0">
                <a:solidFill>
                  <a:srgbClr val="000000"/>
                </a:solidFill>
                <a:latin typeface="+mn-lt"/>
                <a:ea typeface="+mn-ea"/>
              </a:rPr>
              <a:t>(Computed Tomography, CT)</a:t>
            </a:r>
          </a:p>
          <a:p>
            <a:pPr>
              <a:buFont typeface="Arial" panose="020B0604020202020204" pitchFamily="34" charset="0"/>
              <a:buChar char="•"/>
            </a:pPr>
            <a:r>
              <a:rPr lang="zh-TW" altLang="en-US" sz="2400" dirty="0">
                <a:solidFill>
                  <a:srgbClr val="000000"/>
                </a:solidFill>
                <a:latin typeface="+mn-lt"/>
                <a:ea typeface="+mn-ea"/>
              </a:rPr>
              <a:t>非侵入性的醫療檢查</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胸部</a:t>
            </a:r>
            <a:r>
              <a:rPr lang="en-US" altLang="zh-TW" sz="2400" dirty="0">
                <a:solidFill>
                  <a:srgbClr val="000000"/>
                </a:solidFill>
                <a:latin typeface="+mn-lt"/>
                <a:ea typeface="+mn-ea"/>
              </a:rPr>
              <a:t>CT</a:t>
            </a:r>
            <a:r>
              <a:rPr lang="zh-TW" altLang="en-US" sz="2400" dirty="0">
                <a:solidFill>
                  <a:srgbClr val="000000"/>
                </a:solidFill>
                <a:latin typeface="+mn-lt"/>
                <a:ea typeface="+mn-ea"/>
              </a:rPr>
              <a:t>輻射劑量約為胸部</a:t>
            </a:r>
            <a:r>
              <a:rPr lang="en-US" altLang="zh-TW" sz="2400" dirty="0">
                <a:solidFill>
                  <a:srgbClr val="000000"/>
                </a:solidFill>
                <a:latin typeface="+mn-lt"/>
                <a:ea typeface="+mn-ea"/>
              </a:rPr>
              <a:t>X</a:t>
            </a:r>
            <a:r>
              <a:rPr lang="zh-TW" altLang="en-US" sz="2400" dirty="0">
                <a:solidFill>
                  <a:srgbClr val="000000"/>
                </a:solidFill>
                <a:latin typeface="+mn-lt"/>
                <a:ea typeface="+mn-ea"/>
              </a:rPr>
              <a:t>光的</a:t>
            </a:r>
            <a:r>
              <a:rPr lang="en-US" altLang="zh-TW" sz="2400" dirty="0">
                <a:solidFill>
                  <a:srgbClr val="000000"/>
                </a:solidFill>
                <a:latin typeface="+mn-lt"/>
                <a:ea typeface="+mn-ea"/>
              </a:rPr>
              <a:t>250~350</a:t>
            </a:r>
            <a:r>
              <a:rPr lang="zh-TW" altLang="en-US" sz="2400" dirty="0">
                <a:solidFill>
                  <a:srgbClr val="000000"/>
                </a:solidFill>
                <a:latin typeface="+mn-lt"/>
                <a:ea typeface="+mn-ea"/>
              </a:rPr>
              <a:t>倍</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搭配含碘的顯影劑注射至血管，可以加強血管對比度</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11</a:t>
            </a:fld>
            <a:endParaRPr lang="zh-TW" altLang="en-US"/>
          </a:p>
        </p:txBody>
      </p:sp>
      <p:pic>
        <p:nvPicPr>
          <p:cNvPr id="1026" name="Picture 2" descr="File:UPMCEast CTscan.jpg">
            <a:extLst>
              <a:ext uri="{FF2B5EF4-FFF2-40B4-BE49-F238E27FC236}">
                <a16:creationId xmlns:a16="http://schemas.microsoft.com/office/drawing/2014/main" id="{AEC4AA93-3A93-459C-9681-22BC9C02F4F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27040" y="4067177"/>
            <a:ext cx="3089920" cy="2058659"/>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C04FBEA6-977A-4449-92A1-E20F04D0AAB3}"/>
              </a:ext>
            </a:extLst>
          </p:cNvPr>
          <p:cNvSpPr txBox="1"/>
          <p:nvPr/>
        </p:nvSpPr>
        <p:spPr>
          <a:xfrm>
            <a:off x="3563888" y="6071672"/>
            <a:ext cx="2031325"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電腦斷層掃描儀器</a:t>
            </a:r>
            <a:endParaRPr lang="zh-TW" altLang="en-US" baseline="30000" dirty="0">
              <a:solidFill>
                <a:srgbClr val="000000"/>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119001845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背景知識</a:t>
            </a:r>
            <a:r>
              <a:rPr lang="en-US" altLang="zh-TW" b="0" dirty="0">
                <a:solidFill>
                  <a:srgbClr val="000000"/>
                </a:solidFill>
                <a:latin typeface="+mn-lt"/>
                <a:ea typeface="+mn-ea"/>
              </a:rPr>
              <a:t>-</a:t>
            </a:r>
            <a:r>
              <a:rPr lang="zh-TW" altLang="en-US" b="0" dirty="0">
                <a:latin typeface="+mn-lt"/>
                <a:ea typeface="+mn-ea"/>
              </a:rPr>
              <a:t>電腦斷層掃描 </a:t>
            </a:r>
            <a:r>
              <a:rPr lang="en-US" altLang="zh-TW" b="0" dirty="0"/>
              <a:t>(2/2)</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12</a:t>
            </a:fld>
            <a:endParaRPr lang="zh-TW" altLang="en-US"/>
          </a:p>
        </p:txBody>
      </p:sp>
      <p:pic>
        <p:nvPicPr>
          <p:cNvPr id="12" name="內容版面配置區 11">
            <a:extLst>
              <a:ext uri="{FF2B5EF4-FFF2-40B4-BE49-F238E27FC236}">
                <a16:creationId xmlns:a16="http://schemas.microsoft.com/office/drawing/2014/main" id="{E6591FA3-647D-44E9-8099-7857705983B1}"/>
              </a:ext>
            </a:extLst>
          </p:cNvPr>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827633" y="2995091"/>
            <a:ext cx="3770312" cy="2144167"/>
          </a:xfrm>
          <a:prstGeom prst="rect">
            <a:avLst/>
          </a:prstGeom>
        </p:spPr>
      </p:pic>
      <p:pic>
        <p:nvPicPr>
          <p:cNvPr id="13" name="內容版面配置區 12">
            <a:extLst>
              <a:ext uri="{FF2B5EF4-FFF2-40B4-BE49-F238E27FC236}">
                <a16:creationId xmlns:a16="http://schemas.microsoft.com/office/drawing/2014/main" id="{566685C9-DCDD-4056-B95C-7796B20A2821}"/>
              </a:ext>
            </a:extLst>
          </p:cNvPr>
          <p:cNvPicPr>
            <a:picLocks noGrp="1" noChangeAspect="1"/>
          </p:cNvPicPr>
          <p:nvPr>
            <p:ph sz="half" idx="2"/>
          </p:nvPr>
        </p:nvPicPr>
        <p:blipFill>
          <a:blip r:embed="rId4" cstate="print">
            <a:extLst>
              <a:ext uri="{28A0092B-C50C-407E-A947-70E740481C1C}">
                <a14:useLocalDpi xmlns:a14="http://schemas.microsoft.com/office/drawing/2010/main" val="0"/>
              </a:ext>
            </a:extLst>
          </a:blip>
          <a:stretch>
            <a:fillRect/>
          </a:stretch>
        </p:blipFill>
        <p:spPr>
          <a:xfrm>
            <a:off x="4762127" y="2996952"/>
            <a:ext cx="3770313" cy="2146733"/>
          </a:xfrm>
          <a:prstGeom prst="rect">
            <a:avLst/>
          </a:prstGeom>
        </p:spPr>
      </p:pic>
      <p:sp>
        <p:nvSpPr>
          <p:cNvPr id="11" name="文字方塊 10">
            <a:extLst>
              <a:ext uri="{FF2B5EF4-FFF2-40B4-BE49-F238E27FC236}">
                <a16:creationId xmlns:a16="http://schemas.microsoft.com/office/drawing/2014/main" id="{B50397F0-24C8-40E0-BD84-B3DDB7F57338}"/>
              </a:ext>
            </a:extLst>
          </p:cNvPr>
          <p:cNvSpPr txBox="1"/>
          <p:nvPr/>
        </p:nvSpPr>
        <p:spPr>
          <a:xfrm>
            <a:off x="1927414" y="5301208"/>
            <a:ext cx="1569660"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無顯影劑增強</a:t>
            </a:r>
          </a:p>
        </p:txBody>
      </p:sp>
      <p:sp>
        <p:nvSpPr>
          <p:cNvPr id="15" name="文字方塊 14">
            <a:extLst>
              <a:ext uri="{FF2B5EF4-FFF2-40B4-BE49-F238E27FC236}">
                <a16:creationId xmlns:a16="http://schemas.microsoft.com/office/drawing/2014/main" id="{E7771C59-91FA-4213-B5E8-BC80478656D6}"/>
              </a:ext>
            </a:extLst>
          </p:cNvPr>
          <p:cNvSpPr txBox="1"/>
          <p:nvPr/>
        </p:nvSpPr>
        <p:spPr>
          <a:xfrm>
            <a:off x="5850126" y="5301208"/>
            <a:ext cx="1569660"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有顯影劑增強</a:t>
            </a:r>
          </a:p>
        </p:txBody>
      </p:sp>
      <p:sp>
        <p:nvSpPr>
          <p:cNvPr id="3" name="橢圓 2">
            <a:extLst>
              <a:ext uri="{FF2B5EF4-FFF2-40B4-BE49-F238E27FC236}">
                <a16:creationId xmlns:a16="http://schemas.microsoft.com/office/drawing/2014/main" id="{85B09D5D-5E92-495D-9267-490C7E81E00D}"/>
              </a:ext>
            </a:extLst>
          </p:cNvPr>
          <p:cNvSpPr/>
          <p:nvPr/>
        </p:nvSpPr>
        <p:spPr>
          <a:xfrm>
            <a:off x="2339752" y="3851151"/>
            <a:ext cx="216024"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橢圓 8">
            <a:extLst>
              <a:ext uri="{FF2B5EF4-FFF2-40B4-BE49-F238E27FC236}">
                <a16:creationId xmlns:a16="http://schemas.microsoft.com/office/drawing/2014/main" id="{3E95F527-BB62-4473-851E-F825218B9E0C}"/>
              </a:ext>
            </a:extLst>
          </p:cNvPr>
          <p:cNvSpPr/>
          <p:nvPr/>
        </p:nvSpPr>
        <p:spPr>
          <a:xfrm>
            <a:off x="6228184" y="3851151"/>
            <a:ext cx="216024"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a:extLst>
              <a:ext uri="{FF2B5EF4-FFF2-40B4-BE49-F238E27FC236}">
                <a16:creationId xmlns:a16="http://schemas.microsoft.com/office/drawing/2014/main" id="{EC3B3721-D321-41EB-8F53-0C6FFE370534}"/>
              </a:ext>
            </a:extLst>
          </p:cNvPr>
          <p:cNvSpPr/>
          <p:nvPr/>
        </p:nvSpPr>
        <p:spPr>
          <a:xfrm>
            <a:off x="7092280" y="3573016"/>
            <a:ext cx="216024"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橢圓 13">
            <a:extLst>
              <a:ext uri="{FF2B5EF4-FFF2-40B4-BE49-F238E27FC236}">
                <a16:creationId xmlns:a16="http://schemas.microsoft.com/office/drawing/2014/main" id="{6BB9DE97-3A83-46F8-B884-52DFD16A82F6}"/>
              </a:ext>
            </a:extLst>
          </p:cNvPr>
          <p:cNvSpPr/>
          <p:nvPr/>
        </p:nvSpPr>
        <p:spPr>
          <a:xfrm>
            <a:off x="2987824" y="3645024"/>
            <a:ext cx="216024"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橢圓 15">
            <a:extLst>
              <a:ext uri="{FF2B5EF4-FFF2-40B4-BE49-F238E27FC236}">
                <a16:creationId xmlns:a16="http://schemas.microsoft.com/office/drawing/2014/main" id="{633157B5-3DD8-4B38-A677-E64BE5EF7764}"/>
              </a:ext>
            </a:extLst>
          </p:cNvPr>
          <p:cNvSpPr/>
          <p:nvPr/>
        </p:nvSpPr>
        <p:spPr>
          <a:xfrm>
            <a:off x="2843808" y="4437112"/>
            <a:ext cx="216024"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橢圓 16">
            <a:extLst>
              <a:ext uri="{FF2B5EF4-FFF2-40B4-BE49-F238E27FC236}">
                <a16:creationId xmlns:a16="http://schemas.microsoft.com/office/drawing/2014/main" id="{CED84385-3F34-464B-A9DC-5193E8E7173F}"/>
              </a:ext>
            </a:extLst>
          </p:cNvPr>
          <p:cNvSpPr/>
          <p:nvPr/>
        </p:nvSpPr>
        <p:spPr>
          <a:xfrm>
            <a:off x="6872759" y="4581128"/>
            <a:ext cx="216024"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31636484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背景知識</a:t>
            </a:r>
            <a:r>
              <a:rPr lang="en-US" altLang="zh-TW" b="0" dirty="0">
                <a:solidFill>
                  <a:srgbClr val="000000"/>
                </a:solidFill>
                <a:latin typeface="+mn-lt"/>
                <a:ea typeface="+mn-ea"/>
              </a:rPr>
              <a:t>-Hounsfield Units</a:t>
            </a:r>
            <a:r>
              <a:rPr lang="zh-TW" altLang="en-US" b="0" dirty="0"/>
              <a:t> </a:t>
            </a:r>
            <a:r>
              <a:rPr lang="en-US" altLang="zh-TW" b="0" dirty="0"/>
              <a:t>(1/2)</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簡稱</a:t>
            </a:r>
            <a:r>
              <a:rPr lang="en-US" altLang="zh-TW" sz="2400" dirty="0">
                <a:solidFill>
                  <a:srgbClr val="000000"/>
                </a:solidFill>
                <a:latin typeface="+mn-lt"/>
                <a:ea typeface="+mn-ea"/>
              </a:rPr>
              <a:t>HU</a:t>
            </a:r>
            <a:r>
              <a:rPr lang="zh-TW" altLang="en-US" sz="2400" dirty="0">
                <a:solidFill>
                  <a:srgbClr val="000000"/>
                </a:solidFill>
                <a:latin typeface="+mn-lt"/>
                <a:ea typeface="+mn-ea"/>
              </a:rPr>
              <a:t>值</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電腦斷層掃描影像標準化後的數值單位</a:t>
            </a:r>
          </a:p>
          <a:p>
            <a:pPr>
              <a:buFont typeface="Arial" panose="020B0604020202020204" pitchFamily="34" charset="0"/>
              <a:buChar char="•"/>
            </a:pPr>
            <a:r>
              <a:rPr lang="zh-TW" altLang="en-US" sz="2400" dirty="0">
                <a:solidFill>
                  <a:srgbClr val="000000"/>
                </a:solidFill>
                <a:latin typeface="+mn-lt"/>
                <a:ea typeface="+mn-ea"/>
              </a:rPr>
              <a:t>以衰減係數經過線性轉換後獲得</a:t>
            </a:r>
          </a:p>
          <a:p>
            <a:pPr>
              <a:buFont typeface="Arial" panose="020B0604020202020204" pitchFamily="34" charset="0"/>
              <a:buChar char="•"/>
            </a:pPr>
            <a:r>
              <a:rPr lang="zh-TW" altLang="en-US" sz="2400" dirty="0">
                <a:solidFill>
                  <a:srgbClr val="000000"/>
                </a:solidFill>
                <a:latin typeface="+mn-lt"/>
                <a:ea typeface="+mn-ea"/>
              </a:rPr>
              <a:t>在標準溫度以及標準壓力下，蒸餾水被定義為</a:t>
            </a:r>
            <a:r>
              <a:rPr lang="en-US" altLang="zh-TW" sz="2400" dirty="0">
                <a:solidFill>
                  <a:srgbClr val="000000"/>
                </a:solidFill>
                <a:latin typeface="+mn-lt"/>
                <a:ea typeface="+mn-ea"/>
              </a:rPr>
              <a:t>0 HU</a:t>
            </a:r>
            <a:r>
              <a:rPr lang="zh-TW" altLang="en-US" sz="2400" dirty="0">
                <a:solidFill>
                  <a:srgbClr val="000000"/>
                </a:solidFill>
                <a:latin typeface="+mn-lt"/>
                <a:ea typeface="+mn-ea"/>
              </a:rPr>
              <a:t>，空氣被定義為</a:t>
            </a:r>
            <a:r>
              <a:rPr lang="en-US" altLang="zh-TW" sz="2400" dirty="0">
                <a:solidFill>
                  <a:srgbClr val="000000"/>
                </a:solidFill>
                <a:latin typeface="+mn-lt"/>
                <a:ea typeface="+mn-ea"/>
              </a:rPr>
              <a:t>-1000 HU</a:t>
            </a:r>
            <a:r>
              <a:rPr lang="zh-TW" altLang="en-US" sz="2400" dirty="0">
                <a:solidFill>
                  <a:srgbClr val="000000"/>
                </a:solidFill>
                <a:latin typeface="+mn-lt"/>
                <a:ea typeface="+mn-ea"/>
              </a:rPr>
              <a:t>，</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13</a:t>
            </a:fld>
            <a:endParaRPr lang="zh-TW" altLang="en-US"/>
          </a:p>
        </p:txBody>
      </p:sp>
      <p:pic>
        <p:nvPicPr>
          <p:cNvPr id="5" name="圖片 4">
            <a:extLst>
              <a:ext uri="{FF2B5EF4-FFF2-40B4-BE49-F238E27FC236}">
                <a16:creationId xmlns:a16="http://schemas.microsoft.com/office/drawing/2014/main" id="{56E34D2E-7D2B-4D1D-A64A-FD247AA8458D}"/>
              </a:ext>
            </a:extLst>
          </p:cNvPr>
          <p:cNvPicPr>
            <a:picLocks noChangeAspect="1"/>
          </p:cNvPicPr>
          <p:nvPr/>
        </p:nvPicPr>
        <p:blipFill>
          <a:blip r:embed="rId3"/>
          <a:stretch>
            <a:fillRect/>
          </a:stretch>
        </p:blipFill>
        <p:spPr>
          <a:xfrm>
            <a:off x="803966" y="4745446"/>
            <a:ext cx="7693025" cy="770476"/>
          </a:xfrm>
          <a:prstGeom prst="rect">
            <a:avLst/>
          </a:prstGeom>
        </p:spPr>
      </p:pic>
      <p:sp>
        <p:nvSpPr>
          <p:cNvPr id="7" name="矩形 6">
            <a:extLst>
              <a:ext uri="{FF2B5EF4-FFF2-40B4-BE49-F238E27FC236}">
                <a16:creationId xmlns:a16="http://schemas.microsoft.com/office/drawing/2014/main" id="{30E17CF7-CA05-4649-8E72-D36169A81529}"/>
              </a:ext>
            </a:extLst>
          </p:cNvPr>
          <p:cNvSpPr/>
          <p:nvPr/>
        </p:nvSpPr>
        <p:spPr>
          <a:xfrm>
            <a:off x="1763688" y="5719475"/>
            <a:ext cx="4572000" cy="584775"/>
          </a:xfrm>
          <a:prstGeom prst="rect">
            <a:avLst/>
          </a:prstGeom>
        </p:spPr>
        <p:txBody>
          <a:bodyPr>
            <a:spAutoFit/>
          </a:bodyPr>
          <a:lstStyle/>
          <a:p>
            <a:r>
              <a:rPr lang="en-US" altLang="zh-TW" sz="1600" i="1" dirty="0" err="1">
                <a:solidFill>
                  <a:srgbClr val="000000"/>
                </a:solidFill>
                <a:latin typeface="+mn-ea"/>
                <a:ea typeface="+mn-ea"/>
              </a:rPr>
              <a:t>μtissue</a:t>
            </a:r>
            <a:r>
              <a:rPr lang="en-US" altLang="zh-TW" sz="1600" i="1" dirty="0">
                <a:solidFill>
                  <a:srgbClr val="000000"/>
                </a:solidFill>
                <a:latin typeface="+mn-ea"/>
                <a:ea typeface="+mn-ea"/>
              </a:rPr>
              <a:t> </a:t>
            </a:r>
            <a:r>
              <a:rPr lang="zh-TW" altLang="en-US" sz="1600" dirty="0">
                <a:solidFill>
                  <a:srgbClr val="000000"/>
                </a:solidFill>
                <a:latin typeface="+mn-ea"/>
                <a:ea typeface="+mn-ea"/>
              </a:rPr>
              <a:t>為測量組織的衰減係數</a:t>
            </a:r>
            <a:endParaRPr lang="en-US" altLang="zh-TW" sz="1600" dirty="0">
              <a:solidFill>
                <a:srgbClr val="000000"/>
              </a:solidFill>
              <a:latin typeface="+mn-ea"/>
              <a:ea typeface="+mn-ea"/>
            </a:endParaRPr>
          </a:p>
          <a:p>
            <a:r>
              <a:rPr lang="en-US" altLang="zh-TW" sz="1600" i="1" dirty="0" err="1">
                <a:solidFill>
                  <a:srgbClr val="000000"/>
                </a:solidFill>
                <a:latin typeface="+mn-ea"/>
                <a:ea typeface="+mn-ea"/>
              </a:rPr>
              <a:t>μwater</a:t>
            </a:r>
            <a:r>
              <a:rPr lang="en-US" altLang="zh-TW" sz="1600" i="1" dirty="0">
                <a:solidFill>
                  <a:srgbClr val="000000"/>
                </a:solidFill>
                <a:latin typeface="+mn-ea"/>
                <a:ea typeface="+mn-ea"/>
              </a:rPr>
              <a:t> </a:t>
            </a:r>
            <a:r>
              <a:rPr lang="zh-TW" altLang="en-US" sz="1600" dirty="0">
                <a:solidFill>
                  <a:srgbClr val="000000"/>
                </a:solidFill>
                <a:latin typeface="+mn-ea"/>
                <a:ea typeface="+mn-ea"/>
              </a:rPr>
              <a:t>為蒸餾水的衰減係數</a:t>
            </a:r>
          </a:p>
        </p:txBody>
      </p:sp>
    </p:spTree>
    <p:extLst>
      <p:ext uri="{BB962C8B-B14F-4D97-AF65-F5344CB8AC3E}">
        <p14:creationId xmlns:p14="http://schemas.microsoft.com/office/powerpoint/2010/main" val="100504237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背景知識</a:t>
            </a:r>
            <a:r>
              <a:rPr lang="en-US" altLang="zh-TW" b="0" dirty="0">
                <a:solidFill>
                  <a:srgbClr val="000000"/>
                </a:solidFill>
                <a:latin typeface="+mn-lt"/>
                <a:ea typeface="+mn-ea"/>
              </a:rPr>
              <a:t>-Hounsfield Units</a:t>
            </a:r>
            <a:r>
              <a:rPr lang="zh-TW" altLang="en-US" b="0" dirty="0"/>
              <a:t> </a:t>
            </a:r>
            <a:r>
              <a:rPr lang="en-US" altLang="zh-TW" b="0" dirty="0"/>
              <a:t>(2/2)</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14</a:t>
            </a:fld>
            <a:endParaRPr lang="zh-TW" altLang="en-US"/>
          </a:p>
        </p:txBody>
      </p:sp>
      <p:pic>
        <p:nvPicPr>
          <p:cNvPr id="11" name="Picture 2" descr="https://ars.els-cdn.com/content/image/1-s2.0-B9780444534859000015-f01-01-9780444534859.jpg">
            <a:extLst>
              <a:ext uri="{FF2B5EF4-FFF2-40B4-BE49-F238E27FC236}">
                <a16:creationId xmlns:a16="http://schemas.microsoft.com/office/drawing/2014/main" id="{9D08E79F-DDF7-46F4-8FDE-4289E339CE6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35954" y="1750233"/>
            <a:ext cx="6072091" cy="3726919"/>
          </a:xfrm>
          <a:prstGeom prst="rect">
            <a:avLst/>
          </a:prstGeom>
          <a:noFill/>
          <a:extLst>
            <a:ext uri="{909E8E84-426E-40DD-AFC4-6F175D3DCCD1}">
              <a14:hiddenFill xmlns:a14="http://schemas.microsoft.com/office/drawing/2010/main">
                <a:solidFill>
                  <a:srgbClr val="FFFFFF"/>
                </a:solidFill>
              </a14:hiddenFill>
            </a:ext>
          </a:extLst>
        </p:spPr>
      </p:pic>
      <p:sp>
        <p:nvSpPr>
          <p:cNvPr id="12" name="文字方塊 11">
            <a:extLst>
              <a:ext uri="{FF2B5EF4-FFF2-40B4-BE49-F238E27FC236}">
                <a16:creationId xmlns:a16="http://schemas.microsoft.com/office/drawing/2014/main" id="{A82A2603-4898-4449-AFBD-93ACDB8A814C}"/>
              </a:ext>
            </a:extLst>
          </p:cNvPr>
          <p:cNvSpPr txBox="1"/>
          <p:nvPr/>
        </p:nvSpPr>
        <p:spPr>
          <a:xfrm>
            <a:off x="2402174" y="5526140"/>
            <a:ext cx="4339650"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頭部電腦斷層掃描常見組織之</a:t>
            </a:r>
            <a:r>
              <a:rPr lang="en-US" altLang="zh-TW" dirty="0">
                <a:solidFill>
                  <a:srgbClr val="000000"/>
                </a:solidFill>
                <a:latin typeface="標楷體" panose="03000509000000000000" pitchFamily="65" charset="-120"/>
                <a:ea typeface="標楷體" panose="03000509000000000000" pitchFamily="65" charset="-120"/>
              </a:rPr>
              <a:t>HU</a:t>
            </a:r>
            <a:r>
              <a:rPr lang="zh-TW" altLang="en-US" dirty="0">
                <a:solidFill>
                  <a:srgbClr val="000000"/>
                </a:solidFill>
                <a:latin typeface="標楷體" panose="03000509000000000000" pitchFamily="65" charset="-120"/>
                <a:ea typeface="標楷體" panose="03000509000000000000" pitchFamily="65" charset="-120"/>
              </a:rPr>
              <a:t>值對照表</a:t>
            </a:r>
          </a:p>
        </p:txBody>
      </p:sp>
    </p:spTree>
    <p:extLst>
      <p:ext uri="{BB962C8B-B14F-4D97-AF65-F5344CB8AC3E}">
        <p14:creationId xmlns:p14="http://schemas.microsoft.com/office/powerpoint/2010/main" val="35717945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背景知識</a:t>
            </a:r>
            <a:r>
              <a:rPr lang="en-US" altLang="zh-TW" b="0" dirty="0">
                <a:solidFill>
                  <a:srgbClr val="000000"/>
                </a:solidFill>
                <a:latin typeface="+mn-lt"/>
                <a:ea typeface="+mn-ea"/>
              </a:rPr>
              <a:t>-</a:t>
            </a:r>
            <a:r>
              <a:rPr lang="zh-TW" altLang="en-US" b="0" dirty="0">
                <a:solidFill>
                  <a:srgbClr val="000000"/>
                </a:solidFill>
                <a:latin typeface="+mn-lt"/>
                <a:ea typeface="+mn-ea"/>
              </a:rPr>
              <a:t>心臟冠狀動脈</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供應心臟氧氣以及養分</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三條主要分支</a:t>
            </a:r>
            <a:endParaRPr lang="en-US" altLang="zh-TW" sz="2400" dirty="0">
              <a:solidFill>
                <a:srgbClr val="000000"/>
              </a:solidFill>
              <a:latin typeface="+mn-lt"/>
              <a:ea typeface="+mn-ea"/>
            </a:endParaRPr>
          </a:p>
          <a:p>
            <a:pPr lvl="1">
              <a:buFont typeface="Arial" panose="020B0604020202020204" pitchFamily="34" charset="0"/>
              <a:buChar char="•"/>
            </a:pPr>
            <a:r>
              <a:rPr lang="zh-TW" altLang="en-US" sz="2000" dirty="0">
                <a:solidFill>
                  <a:srgbClr val="000000"/>
                </a:solidFill>
                <a:latin typeface="+mn-lt"/>
                <a:ea typeface="+mn-ea"/>
              </a:rPr>
              <a:t>右冠狀動脈</a:t>
            </a:r>
            <a:r>
              <a:rPr lang="en-US" altLang="zh-TW" sz="2000" b="1" dirty="0">
                <a:solidFill>
                  <a:srgbClr val="000000"/>
                </a:solidFill>
                <a:latin typeface="+mn-lt"/>
                <a:ea typeface="+mn-ea"/>
              </a:rPr>
              <a:t>RCA</a:t>
            </a:r>
          </a:p>
          <a:p>
            <a:pPr lvl="1">
              <a:buFont typeface="Arial" panose="020B0604020202020204" pitchFamily="34" charset="0"/>
              <a:buChar char="•"/>
            </a:pPr>
            <a:r>
              <a:rPr lang="zh-TW" altLang="en-US" sz="2000" dirty="0">
                <a:solidFill>
                  <a:srgbClr val="000000"/>
                </a:solidFill>
                <a:latin typeface="+mn-lt"/>
                <a:ea typeface="+mn-ea"/>
              </a:rPr>
              <a:t>左主冠狀動脈</a:t>
            </a:r>
            <a:r>
              <a:rPr lang="en-US" altLang="zh-TW" sz="2000" dirty="0">
                <a:solidFill>
                  <a:srgbClr val="000000"/>
                </a:solidFill>
                <a:latin typeface="+mn-lt"/>
                <a:ea typeface="+mn-ea"/>
              </a:rPr>
              <a:t>LMCA</a:t>
            </a:r>
          </a:p>
          <a:p>
            <a:pPr lvl="2">
              <a:buFont typeface="Arial" panose="020B0604020202020204" pitchFamily="34" charset="0"/>
              <a:buChar char="•"/>
            </a:pPr>
            <a:r>
              <a:rPr lang="zh-TW" altLang="en-US" sz="1800" dirty="0">
                <a:solidFill>
                  <a:srgbClr val="000000"/>
                </a:solidFill>
                <a:latin typeface="+mn-lt"/>
                <a:ea typeface="+mn-ea"/>
              </a:rPr>
              <a:t>左前降支</a:t>
            </a:r>
            <a:r>
              <a:rPr lang="en-US" altLang="zh-TW" sz="1800" b="1" dirty="0">
                <a:solidFill>
                  <a:srgbClr val="000000"/>
                </a:solidFill>
                <a:latin typeface="+mn-lt"/>
                <a:ea typeface="+mn-ea"/>
              </a:rPr>
              <a:t>LAD</a:t>
            </a:r>
          </a:p>
          <a:p>
            <a:pPr lvl="2">
              <a:buFont typeface="Arial" panose="020B0604020202020204" pitchFamily="34" charset="0"/>
              <a:buChar char="•"/>
            </a:pPr>
            <a:r>
              <a:rPr lang="zh-TW" altLang="en-US" sz="1800" dirty="0">
                <a:solidFill>
                  <a:srgbClr val="000000"/>
                </a:solidFill>
                <a:latin typeface="+mn-lt"/>
                <a:ea typeface="+mn-ea"/>
              </a:rPr>
              <a:t>左迴旋支</a:t>
            </a:r>
            <a:r>
              <a:rPr lang="en-US" altLang="zh-TW" sz="1800" b="1" dirty="0">
                <a:solidFill>
                  <a:srgbClr val="000000"/>
                </a:solidFill>
                <a:latin typeface="+mn-lt"/>
                <a:ea typeface="+mn-ea"/>
              </a:rPr>
              <a:t>LCX</a:t>
            </a:r>
            <a:endParaRPr lang="en-US" altLang="zh-TW" sz="2800" b="1"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常見病灶與疾病</a:t>
            </a:r>
            <a:endParaRPr lang="en-US" altLang="zh-TW" sz="2400" dirty="0">
              <a:solidFill>
                <a:srgbClr val="000000"/>
              </a:solidFill>
              <a:latin typeface="+mn-lt"/>
              <a:ea typeface="+mn-ea"/>
            </a:endParaRPr>
          </a:p>
          <a:p>
            <a:pPr lvl="1">
              <a:buFont typeface="Arial" panose="020B0604020202020204" pitchFamily="34" charset="0"/>
              <a:buChar char="•"/>
            </a:pPr>
            <a:r>
              <a:rPr lang="zh-TW" altLang="en-US" sz="2000" dirty="0">
                <a:solidFill>
                  <a:srgbClr val="000000"/>
                </a:solidFill>
                <a:latin typeface="+mn-lt"/>
                <a:ea typeface="+mn-ea"/>
              </a:rPr>
              <a:t>鈣化、血管狹窄</a:t>
            </a:r>
            <a:endParaRPr lang="en-US" altLang="zh-TW" sz="2000" dirty="0">
              <a:solidFill>
                <a:srgbClr val="000000"/>
              </a:solidFill>
              <a:latin typeface="+mn-lt"/>
              <a:ea typeface="+mn-ea"/>
            </a:endParaRPr>
          </a:p>
          <a:p>
            <a:pPr lvl="1">
              <a:buFont typeface="Arial" panose="020B0604020202020204" pitchFamily="34" charset="0"/>
              <a:buChar char="•"/>
            </a:pPr>
            <a:r>
              <a:rPr lang="zh-TW" altLang="en-US" sz="2000" dirty="0">
                <a:solidFill>
                  <a:srgbClr val="000000"/>
                </a:solidFill>
                <a:latin typeface="+mn-lt"/>
                <a:ea typeface="+mn-ea"/>
              </a:rPr>
              <a:t>心絞痛、心肌梗塞</a:t>
            </a:r>
            <a:endParaRPr lang="en-US" altLang="zh-TW" sz="20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15</a:t>
            </a:fld>
            <a:endParaRPr lang="zh-TW" altLang="en-US"/>
          </a:p>
        </p:txBody>
      </p:sp>
      <p:pic>
        <p:nvPicPr>
          <p:cNvPr id="6" name="圖片 5">
            <a:extLst>
              <a:ext uri="{FF2B5EF4-FFF2-40B4-BE49-F238E27FC236}">
                <a16:creationId xmlns:a16="http://schemas.microsoft.com/office/drawing/2014/main" id="{45B0D80C-BC0E-4034-9013-4C88D438C8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7260" y="2419736"/>
            <a:ext cx="3632241" cy="3294881"/>
          </a:xfrm>
          <a:prstGeom prst="rect">
            <a:avLst/>
          </a:prstGeom>
        </p:spPr>
      </p:pic>
      <p:sp>
        <p:nvSpPr>
          <p:cNvPr id="7" name="文字方塊 6">
            <a:extLst>
              <a:ext uri="{FF2B5EF4-FFF2-40B4-BE49-F238E27FC236}">
                <a16:creationId xmlns:a16="http://schemas.microsoft.com/office/drawing/2014/main" id="{9A853CB9-AFDC-4635-805A-6A41ADFF528D}"/>
              </a:ext>
            </a:extLst>
          </p:cNvPr>
          <p:cNvSpPr txBox="1"/>
          <p:nvPr/>
        </p:nvSpPr>
        <p:spPr>
          <a:xfrm>
            <a:off x="6098550" y="5744647"/>
            <a:ext cx="1569660"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冠狀動脈結構</a:t>
            </a:r>
          </a:p>
        </p:txBody>
      </p:sp>
    </p:spTree>
    <p:extLst>
      <p:ext uri="{BB962C8B-B14F-4D97-AF65-F5344CB8AC3E}">
        <p14:creationId xmlns:p14="http://schemas.microsoft.com/office/powerpoint/2010/main" val="169022521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背景知識</a:t>
            </a:r>
            <a:r>
              <a:rPr lang="en-US" altLang="zh-TW" b="0" dirty="0">
                <a:solidFill>
                  <a:srgbClr val="000000"/>
                </a:solidFill>
                <a:latin typeface="+mn-lt"/>
                <a:ea typeface="+mn-ea"/>
              </a:rPr>
              <a:t>-3D U-Net </a:t>
            </a:r>
            <a:r>
              <a:rPr lang="zh-TW" altLang="en-US" b="0" dirty="0"/>
              <a:t> </a:t>
            </a:r>
            <a:r>
              <a:rPr lang="en-US" altLang="zh-TW" b="0" dirty="0"/>
              <a:t>(1/2)</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影像語意分割深度學習模型</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串接下採樣以及上採樣層保留各影像大小特徵</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被大量運用於醫學影像分割任務</a:t>
            </a:r>
            <a:endParaRPr lang="en-US" altLang="zh-TW" sz="2400" dirty="0">
              <a:solidFill>
                <a:srgbClr val="000000"/>
              </a:solidFill>
              <a:latin typeface="+mn-lt"/>
              <a:ea typeface="+mn-ea"/>
            </a:endParaRPr>
          </a:p>
          <a:p>
            <a:pPr lvl="1">
              <a:buFont typeface="Arial" panose="020B0604020202020204" pitchFamily="34" charset="0"/>
              <a:buChar char="•"/>
            </a:pPr>
            <a:r>
              <a:rPr lang="zh-TW" altLang="en-US" sz="2000" dirty="0">
                <a:solidFill>
                  <a:srgbClr val="000000"/>
                </a:solidFill>
                <a:latin typeface="+mn-lt"/>
                <a:ea typeface="+mn-ea"/>
              </a:rPr>
              <a:t>肝臟、腦部腫瘤分割</a:t>
            </a:r>
            <a:endParaRPr lang="en-US" altLang="zh-TW" sz="2000" dirty="0">
              <a:solidFill>
                <a:srgbClr val="000000"/>
              </a:solidFill>
              <a:latin typeface="+mn-lt"/>
              <a:ea typeface="+mn-ea"/>
            </a:endParaRPr>
          </a:p>
          <a:p>
            <a:pPr lvl="1">
              <a:buFont typeface="Arial" panose="020B0604020202020204" pitchFamily="34" charset="0"/>
              <a:buChar char="•"/>
            </a:pPr>
            <a:r>
              <a:rPr lang="zh-TW" altLang="en-US" sz="2000" dirty="0">
                <a:solidFill>
                  <a:srgbClr val="000000"/>
                </a:solidFill>
                <a:latin typeface="+mn-lt"/>
                <a:ea typeface="+mn-ea"/>
              </a:rPr>
              <a:t>器官分割</a:t>
            </a:r>
            <a:endParaRPr lang="en-US" altLang="zh-TW" sz="2000" dirty="0">
              <a:solidFill>
                <a:srgbClr val="000000"/>
              </a:solidFill>
              <a:latin typeface="+mn-lt"/>
              <a:ea typeface="+mn-ea"/>
            </a:endParaRPr>
          </a:p>
          <a:p>
            <a:pPr lvl="1">
              <a:buFont typeface="Arial" panose="020B0604020202020204" pitchFamily="34" charset="0"/>
              <a:buChar char="•"/>
            </a:pPr>
            <a:endParaRPr lang="en-US" altLang="zh-TW" sz="2000" dirty="0">
              <a:solidFill>
                <a:srgbClr val="000000"/>
              </a:solidFill>
              <a:latin typeface="+mn-lt"/>
              <a:ea typeface="+mn-ea"/>
            </a:endParaRPr>
          </a:p>
          <a:p>
            <a:pPr lvl="1">
              <a:buFont typeface="Arial" panose="020B0604020202020204" pitchFamily="34" charset="0"/>
              <a:buChar char="•"/>
            </a:pPr>
            <a:endParaRPr lang="en-US" altLang="zh-TW" sz="14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16</a:t>
            </a:fld>
            <a:endParaRPr lang="zh-TW" altLang="en-US"/>
          </a:p>
        </p:txBody>
      </p:sp>
      <p:pic>
        <p:nvPicPr>
          <p:cNvPr id="10" name="圖片 9">
            <a:extLst>
              <a:ext uri="{FF2B5EF4-FFF2-40B4-BE49-F238E27FC236}">
                <a16:creationId xmlns:a16="http://schemas.microsoft.com/office/drawing/2014/main" id="{BBD478C8-7CF7-4ACC-9330-D2E869851B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53561" y="4038164"/>
            <a:ext cx="3466553" cy="1950786"/>
          </a:xfrm>
          <a:prstGeom prst="rect">
            <a:avLst/>
          </a:prstGeom>
        </p:spPr>
      </p:pic>
      <p:sp>
        <p:nvSpPr>
          <p:cNvPr id="12" name="文字方塊 11">
            <a:extLst>
              <a:ext uri="{FF2B5EF4-FFF2-40B4-BE49-F238E27FC236}">
                <a16:creationId xmlns:a16="http://schemas.microsoft.com/office/drawing/2014/main" id="{39BF5E55-9F83-424B-B461-5BB0D1D25A10}"/>
              </a:ext>
            </a:extLst>
          </p:cNvPr>
          <p:cNvSpPr txBox="1"/>
          <p:nvPr/>
        </p:nvSpPr>
        <p:spPr>
          <a:xfrm>
            <a:off x="6117423" y="5988950"/>
            <a:ext cx="1569660"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腦瘤</a:t>
            </a:r>
            <a:r>
              <a:rPr lang="en-US" altLang="zh-TW" dirty="0">
                <a:solidFill>
                  <a:srgbClr val="000000"/>
                </a:solidFill>
                <a:latin typeface="標楷體" panose="03000509000000000000" pitchFamily="65" charset="-120"/>
                <a:ea typeface="標楷體" panose="03000509000000000000" pitchFamily="65" charset="-120"/>
              </a:rPr>
              <a:t>3D U-Net</a:t>
            </a:r>
            <a:endParaRPr lang="zh-TW" altLang="en-US" dirty="0">
              <a:solidFill>
                <a:srgbClr val="000000"/>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106987069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背景知識</a:t>
            </a:r>
            <a:r>
              <a:rPr lang="en-US" altLang="zh-TW" b="0" dirty="0">
                <a:solidFill>
                  <a:srgbClr val="000000"/>
                </a:solidFill>
                <a:latin typeface="+mn-lt"/>
                <a:ea typeface="+mn-ea"/>
              </a:rPr>
              <a:t>-3D U-Net </a:t>
            </a:r>
            <a:r>
              <a:rPr lang="zh-TW" altLang="en-US" b="0" dirty="0"/>
              <a:t> </a:t>
            </a:r>
            <a:r>
              <a:rPr lang="en-US" altLang="zh-TW" b="0" dirty="0"/>
              <a:t>(2/2)</a:t>
            </a:r>
            <a:endParaRPr lang="en-US" altLang="zh-TW" b="0" dirty="0">
              <a:solidFill>
                <a:srgbClr val="000000"/>
              </a:solidFill>
              <a:latin typeface="+mn-lt"/>
              <a:ea typeface="+mn-ea"/>
            </a:endParaRPr>
          </a:p>
        </p:txBody>
      </p:sp>
      <p:pic>
        <p:nvPicPr>
          <p:cNvPr id="6" name="內容版面配置區 5">
            <a:extLst>
              <a:ext uri="{FF2B5EF4-FFF2-40B4-BE49-F238E27FC236}">
                <a16:creationId xmlns:a16="http://schemas.microsoft.com/office/drawing/2014/main" id="{4262DEDF-5A5E-417F-B80C-00E1C65FF18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43608" y="2276872"/>
            <a:ext cx="7250380" cy="4067845"/>
          </a:xfrm>
        </p:spPr>
      </p:pic>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17</a:t>
            </a:fld>
            <a:endParaRPr lang="zh-TW" altLang="en-US"/>
          </a:p>
        </p:txBody>
      </p:sp>
    </p:spTree>
    <p:extLst>
      <p:ext uri="{BB962C8B-B14F-4D97-AF65-F5344CB8AC3E}">
        <p14:creationId xmlns:p14="http://schemas.microsoft.com/office/powerpoint/2010/main" val="78147934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背景知識</a:t>
            </a:r>
            <a:r>
              <a:rPr lang="en-US" altLang="zh-TW" b="0" dirty="0">
                <a:solidFill>
                  <a:srgbClr val="000000"/>
                </a:solidFill>
                <a:latin typeface="+mn-lt"/>
                <a:ea typeface="+mn-ea"/>
              </a:rPr>
              <a:t>-</a:t>
            </a:r>
            <a:r>
              <a:rPr lang="en-US" altLang="zh-TW" b="0" dirty="0" err="1">
                <a:solidFill>
                  <a:srgbClr val="000000"/>
                </a:solidFill>
                <a:latin typeface="+mn-lt"/>
                <a:ea typeface="+mn-ea"/>
              </a:rPr>
              <a:t>CycleGAN</a:t>
            </a:r>
            <a:r>
              <a:rPr lang="en-US" altLang="zh-TW" b="0" dirty="0">
                <a:solidFill>
                  <a:srgbClr val="000000"/>
                </a:solidFill>
                <a:latin typeface="+mn-lt"/>
                <a:ea typeface="+mn-ea"/>
              </a:rPr>
              <a:t> </a:t>
            </a:r>
            <a:r>
              <a:rPr lang="zh-TW" altLang="en-US" b="0" dirty="0"/>
              <a:t> </a:t>
            </a:r>
            <a:r>
              <a:rPr lang="en-US" altLang="zh-TW" b="0" dirty="0"/>
              <a:t>(1/2)</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風格轉換深度學習模型</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兩組</a:t>
            </a:r>
            <a:r>
              <a:rPr lang="en-US" altLang="zh-TW" sz="2400" dirty="0">
                <a:solidFill>
                  <a:srgbClr val="000000"/>
                </a:solidFill>
                <a:latin typeface="+mn-lt"/>
                <a:ea typeface="+mn-ea"/>
              </a:rPr>
              <a:t>Generator</a:t>
            </a:r>
            <a:r>
              <a:rPr lang="zh-TW" altLang="en-US" sz="2400" dirty="0">
                <a:solidFill>
                  <a:srgbClr val="000000"/>
                </a:solidFill>
                <a:latin typeface="+mn-lt"/>
                <a:ea typeface="+mn-ea"/>
              </a:rPr>
              <a:t>以及</a:t>
            </a:r>
            <a:r>
              <a:rPr lang="en-US" altLang="zh-TW" sz="2400" dirty="0">
                <a:solidFill>
                  <a:srgbClr val="000000"/>
                </a:solidFill>
                <a:latin typeface="+mn-lt"/>
                <a:ea typeface="+mn-ea"/>
              </a:rPr>
              <a:t>Discriminator</a:t>
            </a:r>
            <a:r>
              <a:rPr lang="zh-TW" altLang="en-US" sz="2400" dirty="0">
                <a:solidFill>
                  <a:srgbClr val="000000"/>
                </a:solidFill>
                <a:latin typeface="+mn-lt"/>
                <a:ea typeface="+mn-ea"/>
              </a:rPr>
              <a:t>，達到循環一致性</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可使用</a:t>
            </a:r>
            <a:r>
              <a:rPr lang="zh-TW" altLang="en-US" sz="2400" b="1" dirty="0">
                <a:solidFill>
                  <a:srgbClr val="000000"/>
                </a:solidFill>
                <a:latin typeface="+mn-lt"/>
                <a:ea typeface="+mn-ea"/>
              </a:rPr>
              <a:t>非對稱資料集</a:t>
            </a:r>
            <a:r>
              <a:rPr lang="zh-TW" altLang="en-US" sz="2400" dirty="0">
                <a:solidFill>
                  <a:srgbClr val="000000"/>
                </a:solidFill>
                <a:latin typeface="+mn-lt"/>
                <a:ea typeface="+mn-ea"/>
              </a:rPr>
              <a:t>進行訓練</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近期有研究利用於</a:t>
            </a:r>
            <a:r>
              <a:rPr lang="en-US" altLang="zh-TW" sz="2400" dirty="0">
                <a:solidFill>
                  <a:srgbClr val="000000"/>
                </a:solidFill>
                <a:latin typeface="+mn-lt"/>
                <a:ea typeface="+mn-ea"/>
              </a:rPr>
              <a:t>MRI</a:t>
            </a:r>
            <a:r>
              <a:rPr lang="zh-TW" altLang="en-US" sz="2400" dirty="0">
                <a:solidFill>
                  <a:srgbClr val="000000"/>
                </a:solidFill>
                <a:latin typeface="+mn-lt"/>
                <a:ea typeface="+mn-ea"/>
              </a:rPr>
              <a:t>以及</a:t>
            </a:r>
            <a:r>
              <a:rPr lang="en-US" altLang="zh-TW" sz="2400" dirty="0">
                <a:solidFill>
                  <a:srgbClr val="000000"/>
                </a:solidFill>
                <a:latin typeface="+mn-lt"/>
                <a:ea typeface="+mn-ea"/>
              </a:rPr>
              <a:t>CT</a:t>
            </a:r>
            <a:r>
              <a:rPr lang="zh-TW" altLang="en-US" sz="2400" dirty="0">
                <a:solidFill>
                  <a:srgbClr val="000000"/>
                </a:solidFill>
                <a:latin typeface="+mn-lt"/>
                <a:ea typeface="+mn-ea"/>
              </a:rPr>
              <a:t>風格轉換</a:t>
            </a:r>
            <a:endParaRPr lang="en-US" altLang="zh-TW" sz="24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18</a:t>
            </a:fld>
            <a:endParaRPr lang="zh-TW" altLang="en-US"/>
          </a:p>
        </p:txBody>
      </p:sp>
      <p:pic>
        <p:nvPicPr>
          <p:cNvPr id="7" name="圖片 6">
            <a:extLst>
              <a:ext uri="{FF2B5EF4-FFF2-40B4-BE49-F238E27FC236}">
                <a16:creationId xmlns:a16="http://schemas.microsoft.com/office/drawing/2014/main" id="{C0FA2EA2-D84E-4DEE-BB2C-C85AE9E303A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32554"/>
          <a:stretch/>
        </p:blipFill>
        <p:spPr>
          <a:xfrm>
            <a:off x="1404257" y="4067177"/>
            <a:ext cx="6335486" cy="2053786"/>
          </a:xfrm>
          <a:prstGeom prst="rect">
            <a:avLst/>
          </a:prstGeom>
        </p:spPr>
      </p:pic>
    </p:spTree>
    <p:extLst>
      <p:ext uri="{BB962C8B-B14F-4D97-AF65-F5344CB8AC3E}">
        <p14:creationId xmlns:p14="http://schemas.microsoft.com/office/powerpoint/2010/main" val="184178608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背景知識</a:t>
            </a:r>
            <a:r>
              <a:rPr lang="en-US" altLang="zh-TW" b="0" dirty="0">
                <a:solidFill>
                  <a:srgbClr val="000000"/>
                </a:solidFill>
                <a:latin typeface="+mn-lt"/>
                <a:ea typeface="+mn-ea"/>
              </a:rPr>
              <a:t>-</a:t>
            </a:r>
            <a:r>
              <a:rPr lang="en-US" altLang="zh-TW" b="0" dirty="0" err="1">
                <a:solidFill>
                  <a:srgbClr val="000000"/>
                </a:solidFill>
                <a:latin typeface="+mn-lt"/>
                <a:ea typeface="+mn-ea"/>
              </a:rPr>
              <a:t>CycleGAN</a:t>
            </a:r>
            <a:r>
              <a:rPr lang="en-US" altLang="zh-TW" b="0" dirty="0">
                <a:solidFill>
                  <a:srgbClr val="000000"/>
                </a:solidFill>
                <a:latin typeface="+mn-lt"/>
                <a:ea typeface="+mn-ea"/>
              </a:rPr>
              <a:t> </a:t>
            </a:r>
            <a:r>
              <a:rPr lang="zh-TW" altLang="en-US" b="0" dirty="0"/>
              <a:t> </a:t>
            </a:r>
            <a:r>
              <a:rPr lang="en-US" altLang="zh-TW" b="0" dirty="0"/>
              <a:t>(2/2)</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19</a:t>
            </a:fld>
            <a:endParaRPr lang="zh-TW" altLang="en-US"/>
          </a:p>
        </p:txBody>
      </p:sp>
      <p:pic>
        <p:nvPicPr>
          <p:cNvPr id="10" name="圖片 9">
            <a:extLst>
              <a:ext uri="{FF2B5EF4-FFF2-40B4-BE49-F238E27FC236}">
                <a16:creationId xmlns:a16="http://schemas.microsoft.com/office/drawing/2014/main" id="{DDC40B79-6E84-4A2F-9D2F-885142AE38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436" y="3068960"/>
            <a:ext cx="8055127" cy="2102455"/>
          </a:xfrm>
          <a:prstGeom prst="rect">
            <a:avLst/>
          </a:prstGeom>
        </p:spPr>
      </p:pic>
    </p:spTree>
    <p:extLst>
      <p:ext uri="{BB962C8B-B14F-4D97-AF65-F5344CB8AC3E}">
        <p14:creationId xmlns:p14="http://schemas.microsoft.com/office/powerpoint/2010/main" val="39317762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latin typeface="+mn-lt"/>
                <a:ea typeface="+mn-ea"/>
                <a:cs typeface="Times New Roman" pitchFamily="18" charset="0"/>
              </a:rPr>
              <a:t>大綱</a:t>
            </a:r>
            <a:endParaRPr lang="zh-TW" altLang="en-US" b="0" dirty="0">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p:txBody>
          <a:bodyPr/>
          <a:lstStyle/>
          <a:p>
            <a:pPr>
              <a:buFont typeface="Arial" panose="020B0604020202020204" pitchFamily="34" charset="0"/>
              <a:buChar char="•"/>
            </a:pPr>
            <a:r>
              <a:rPr lang="zh-TW" altLang="en-US" dirty="0">
                <a:solidFill>
                  <a:srgbClr val="000000"/>
                </a:solidFill>
                <a:latin typeface="+mn-lt"/>
                <a:ea typeface="+mn-ea"/>
              </a:rPr>
              <a:t>研究動機與目的</a:t>
            </a:r>
            <a:endParaRPr lang="en-US" altLang="zh-TW" dirty="0">
              <a:solidFill>
                <a:srgbClr val="000000"/>
              </a:solidFill>
              <a:latin typeface="+mn-lt"/>
              <a:ea typeface="+mn-ea"/>
            </a:endParaRPr>
          </a:p>
          <a:p>
            <a:pPr>
              <a:buFont typeface="Arial" panose="020B0604020202020204" pitchFamily="34" charset="0"/>
              <a:buChar char="•"/>
            </a:pPr>
            <a:r>
              <a:rPr lang="zh-TW" altLang="en-US" dirty="0">
                <a:solidFill>
                  <a:srgbClr val="000000"/>
                </a:solidFill>
                <a:latin typeface="+mn-lt"/>
                <a:ea typeface="+mn-ea"/>
              </a:rPr>
              <a:t>背景知識與相關研究</a:t>
            </a:r>
            <a:endParaRPr lang="en-US" altLang="zh-TW" dirty="0">
              <a:solidFill>
                <a:srgbClr val="000000"/>
              </a:solidFill>
              <a:latin typeface="+mn-lt"/>
              <a:ea typeface="+mn-ea"/>
            </a:endParaRPr>
          </a:p>
          <a:p>
            <a:pPr>
              <a:buFont typeface="Arial" panose="020B0604020202020204" pitchFamily="34" charset="0"/>
              <a:buChar char="•"/>
            </a:pPr>
            <a:r>
              <a:rPr lang="zh-TW" altLang="en-US" dirty="0">
                <a:solidFill>
                  <a:srgbClr val="000000"/>
                </a:solidFill>
                <a:latin typeface="+mn-lt"/>
                <a:ea typeface="+mn-ea"/>
              </a:rPr>
              <a:t>研究方法</a:t>
            </a:r>
            <a:endParaRPr lang="en-US" altLang="zh-TW" dirty="0">
              <a:solidFill>
                <a:srgbClr val="000000"/>
              </a:solidFill>
              <a:latin typeface="+mn-lt"/>
              <a:ea typeface="+mn-ea"/>
            </a:endParaRPr>
          </a:p>
          <a:p>
            <a:pPr>
              <a:buFont typeface="Arial" panose="020B0604020202020204" pitchFamily="34" charset="0"/>
              <a:buChar char="•"/>
            </a:pPr>
            <a:r>
              <a:rPr lang="zh-TW" altLang="en-US" dirty="0">
                <a:solidFill>
                  <a:srgbClr val="000000"/>
                </a:solidFill>
                <a:latin typeface="+mn-lt"/>
                <a:ea typeface="+mn-ea"/>
              </a:rPr>
              <a:t>實驗設計以及成果</a:t>
            </a:r>
            <a:endParaRPr lang="en-US" altLang="zh-TW" dirty="0">
              <a:solidFill>
                <a:srgbClr val="000000"/>
              </a:solidFill>
              <a:latin typeface="+mn-lt"/>
              <a:ea typeface="+mn-ea"/>
            </a:endParaRPr>
          </a:p>
          <a:p>
            <a:pPr>
              <a:buFont typeface="Arial" panose="020B0604020202020204" pitchFamily="34" charset="0"/>
              <a:buChar char="•"/>
            </a:pPr>
            <a:r>
              <a:rPr lang="zh-TW" altLang="en-US" dirty="0">
                <a:solidFill>
                  <a:srgbClr val="000000"/>
                </a:solidFill>
                <a:latin typeface="+mn-lt"/>
                <a:ea typeface="+mn-ea"/>
              </a:rPr>
              <a:t>結論與未來展望</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a:t>
            </a:fld>
            <a:endParaRPr lang="zh-TW" altLang="en-US"/>
          </a:p>
        </p:txBody>
      </p:sp>
    </p:spTree>
    <p:extLst>
      <p:ext uri="{BB962C8B-B14F-4D97-AF65-F5344CB8AC3E}">
        <p14:creationId xmlns:p14="http://schemas.microsoft.com/office/powerpoint/2010/main" val="336145737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研究動機與目的</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rgbClr val="000000"/>
                </a:solidFill>
                <a:latin typeface="+mn-lt"/>
                <a:ea typeface="+mn-ea"/>
              </a:rPr>
              <a:t>背景知識與相關研究</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背景知識</a:t>
            </a:r>
            <a:endParaRPr lang="en-US" altLang="zh-TW"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相關研究</a:t>
            </a:r>
            <a:endParaRPr lang="en-US" altLang="zh-TW" dirty="0">
              <a:solidFill>
                <a:srgbClr val="000000"/>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研究方法</a:t>
            </a:r>
            <a:endParaRPr lang="en-US" altLang="zh-TW" dirty="0">
              <a:solidFill>
                <a:schemeClr val="bg1">
                  <a:lumMod val="65000"/>
                </a:schemeClr>
              </a:solidFill>
              <a:latin typeface="+mn-lt"/>
              <a:ea typeface="+mn-ea"/>
            </a:endParaRPr>
          </a:p>
          <a:p>
            <a:pPr>
              <a:buFont typeface="Arial" panose="020B0604020202020204" pitchFamily="34" charset="0"/>
              <a:buChar cha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20</a:t>
            </a:fld>
            <a:endParaRPr lang="zh-TW" altLang="en-US"/>
          </a:p>
        </p:txBody>
      </p:sp>
    </p:spTree>
    <p:extLst>
      <p:ext uri="{BB962C8B-B14F-4D97-AF65-F5344CB8AC3E}">
        <p14:creationId xmlns:p14="http://schemas.microsoft.com/office/powerpoint/2010/main" val="2539711594"/>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rgbClr val="000000"/>
                </a:solidFill>
                <a:latin typeface="+mn-lt"/>
                <a:ea typeface="+mn-ea"/>
              </a:rPr>
              <a:t>背景知識與相關研究</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背景知識</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相關研究</a:t>
            </a:r>
            <a:endParaRPr lang="en-US" altLang="zh-TW" sz="2000" dirty="0">
              <a:solidFill>
                <a:srgbClr val="000000"/>
              </a:solidFill>
              <a:latin typeface="+mn-lt"/>
              <a:ea typeface="+mn-ea"/>
            </a:endParaRPr>
          </a:p>
          <a:p>
            <a:pPr lvl="2" eaLnBrk="1" hangingPunct="1">
              <a:buFont typeface="Arial" panose="020B0604020202020204" pitchFamily="34" charset="0"/>
              <a:buChar char="–"/>
              <a:defRPr/>
            </a:pPr>
            <a:r>
              <a:rPr lang="zh-TW" altLang="en-US" sz="1600" dirty="0">
                <a:solidFill>
                  <a:srgbClr val="000000"/>
                </a:solidFill>
                <a:latin typeface="+mn-lt"/>
                <a:ea typeface="+mn-ea"/>
              </a:rPr>
              <a:t>對有顯影劑增強之電腦斷層影像進行冠狀動脈分割</a:t>
            </a:r>
            <a:endParaRPr lang="en-US" altLang="zh-TW" sz="1600" dirty="0">
              <a:solidFill>
                <a:srgbClr val="000000"/>
              </a:solidFill>
              <a:latin typeface="+mn-lt"/>
              <a:ea typeface="+mn-ea"/>
            </a:endParaRPr>
          </a:p>
          <a:p>
            <a:pPr lvl="2" eaLnBrk="1" hangingPunct="1">
              <a:buFont typeface="Arial" panose="020B0604020202020204" pitchFamily="34" charset="0"/>
              <a:buChar char="–"/>
              <a:defRPr/>
            </a:pPr>
            <a:r>
              <a:rPr lang="zh-TW" altLang="en-US" sz="1600" dirty="0">
                <a:solidFill>
                  <a:srgbClr val="000000"/>
                </a:solidFill>
                <a:latin typeface="+mn-lt"/>
                <a:ea typeface="+mn-ea"/>
              </a:rPr>
              <a:t>對無顯影劑增強之電腦斷層掃描分割</a:t>
            </a:r>
          </a:p>
          <a:p>
            <a:pPr lvl="2" eaLnBrk="1" hangingPunct="1">
              <a:buFont typeface="Arial" panose="020B0604020202020204" pitchFamily="34" charset="0"/>
              <a:buChar char="–"/>
              <a:defRPr/>
            </a:pPr>
            <a:r>
              <a:rPr lang="en-US" altLang="zh-TW" sz="1600" dirty="0">
                <a:solidFill>
                  <a:srgbClr val="000000"/>
                </a:solidFill>
                <a:latin typeface="+mn-lt"/>
                <a:ea typeface="+mn-ea"/>
              </a:rPr>
              <a:t>GAN</a:t>
            </a:r>
            <a:r>
              <a:rPr lang="zh-TW" altLang="en-US" sz="1600" dirty="0">
                <a:solidFill>
                  <a:srgbClr val="000000"/>
                </a:solidFill>
                <a:latin typeface="+mn-lt"/>
                <a:ea typeface="+mn-ea"/>
              </a:rPr>
              <a:t>應用於醫學影像</a:t>
            </a:r>
            <a:endParaRPr lang="en-US" altLang="zh-TW" sz="1600" dirty="0">
              <a:solidFill>
                <a:srgbClr val="000000"/>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研究方法</a:t>
            </a:r>
            <a:endParaRPr lang="en-US" altLang="zh-TW" sz="2400" dirty="0">
              <a:solidFill>
                <a:schemeClr val="bg1">
                  <a:lumMod val="65000"/>
                </a:schemeClr>
              </a:solidFill>
              <a:latin typeface="+mn-lt"/>
              <a:ea typeface="+mn-ea"/>
            </a:endParaRPr>
          </a:p>
          <a:p>
            <a:pPr>
              <a:buFont typeface="Arial" panose="020B0604020202020204" pitchFamily="34" charset="0"/>
              <a:buChar char="•"/>
            </a:pPr>
            <a:r>
              <a:rPr lang="zh-TW" altLang="en-US" sz="2400" dirty="0">
                <a:solidFill>
                  <a:schemeClr val="bg1">
                    <a:lumMod val="65000"/>
                  </a:schemeClr>
                </a:solidFill>
                <a:latin typeface="+mn-lt"/>
                <a:ea typeface="+mn-ea"/>
              </a:rPr>
              <a:t>實驗設計以及成果</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21</a:t>
            </a:fld>
            <a:endParaRPr lang="zh-TW" altLang="en-US"/>
          </a:p>
        </p:txBody>
      </p:sp>
    </p:spTree>
    <p:extLst>
      <p:ext uri="{BB962C8B-B14F-4D97-AF65-F5344CB8AC3E}">
        <p14:creationId xmlns:p14="http://schemas.microsoft.com/office/powerpoint/2010/main" val="729759213"/>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相關研究 </a:t>
            </a:r>
            <a:r>
              <a:rPr lang="en-US" altLang="zh-TW" b="0" dirty="0">
                <a:solidFill>
                  <a:srgbClr val="000000"/>
                </a:solidFill>
              </a:rPr>
              <a:t>(1/3)</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對顯影劑增強之電腦斷層影像進行冠狀動脈分割</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22</a:t>
            </a:fld>
            <a:endParaRPr lang="zh-TW" altLang="en-US"/>
          </a:p>
        </p:txBody>
      </p:sp>
      <p:graphicFrame>
        <p:nvGraphicFramePr>
          <p:cNvPr id="8" name="表格 7">
            <a:extLst>
              <a:ext uri="{FF2B5EF4-FFF2-40B4-BE49-F238E27FC236}">
                <a16:creationId xmlns:a16="http://schemas.microsoft.com/office/drawing/2014/main" id="{FBD2A9A3-3382-45CE-A807-15F150758A02}"/>
              </a:ext>
            </a:extLst>
          </p:cNvPr>
          <p:cNvGraphicFramePr>
            <a:graphicFrameLocks noGrp="1"/>
          </p:cNvGraphicFramePr>
          <p:nvPr>
            <p:extLst>
              <p:ext uri="{D42A27DB-BD31-4B8C-83A1-F6EECF244321}">
                <p14:modId xmlns:p14="http://schemas.microsoft.com/office/powerpoint/2010/main" val="3198987659"/>
              </p:ext>
            </p:extLst>
          </p:nvPr>
        </p:nvGraphicFramePr>
        <p:xfrm>
          <a:off x="679648" y="2780928"/>
          <a:ext cx="7924800" cy="2250048"/>
        </p:xfrm>
        <a:graphic>
          <a:graphicData uri="http://schemas.openxmlformats.org/drawingml/2006/table">
            <a:tbl>
              <a:tblPr firstRow="1" bandRow="1">
                <a:tableStyleId>{5C22544A-7EE6-4342-B048-85BDC9FD1C3A}</a:tableStyleId>
              </a:tblPr>
              <a:tblGrid>
                <a:gridCol w="1156048">
                  <a:extLst>
                    <a:ext uri="{9D8B030D-6E8A-4147-A177-3AD203B41FA5}">
                      <a16:colId xmlns:a16="http://schemas.microsoft.com/office/drawing/2014/main" val="2717917486"/>
                    </a:ext>
                  </a:extLst>
                </a:gridCol>
                <a:gridCol w="1656184">
                  <a:extLst>
                    <a:ext uri="{9D8B030D-6E8A-4147-A177-3AD203B41FA5}">
                      <a16:colId xmlns:a16="http://schemas.microsoft.com/office/drawing/2014/main" val="1200538483"/>
                    </a:ext>
                  </a:extLst>
                </a:gridCol>
                <a:gridCol w="1224136">
                  <a:extLst>
                    <a:ext uri="{9D8B030D-6E8A-4147-A177-3AD203B41FA5}">
                      <a16:colId xmlns:a16="http://schemas.microsoft.com/office/drawing/2014/main" val="1221740318"/>
                    </a:ext>
                  </a:extLst>
                </a:gridCol>
                <a:gridCol w="3024336">
                  <a:extLst>
                    <a:ext uri="{9D8B030D-6E8A-4147-A177-3AD203B41FA5}">
                      <a16:colId xmlns:a16="http://schemas.microsoft.com/office/drawing/2014/main" val="2579606956"/>
                    </a:ext>
                  </a:extLst>
                </a:gridCol>
                <a:gridCol w="864096">
                  <a:extLst>
                    <a:ext uri="{9D8B030D-6E8A-4147-A177-3AD203B41FA5}">
                      <a16:colId xmlns:a16="http://schemas.microsoft.com/office/drawing/2014/main" val="2925244039"/>
                    </a:ext>
                  </a:extLst>
                </a:gridCol>
              </a:tblGrid>
              <a:tr h="370840">
                <a:tc>
                  <a:txBody>
                    <a:bodyPr/>
                    <a:lstStyle/>
                    <a:p>
                      <a:r>
                        <a:rPr lang="zh-TW" altLang="en-US" dirty="0"/>
                        <a:t>發表年份</a:t>
                      </a:r>
                    </a:p>
                  </a:txBody>
                  <a:tcPr/>
                </a:tc>
                <a:tc>
                  <a:txBody>
                    <a:bodyPr/>
                    <a:lstStyle/>
                    <a:p>
                      <a:r>
                        <a:rPr lang="zh-TW" altLang="en-US" dirty="0"/>
                        <a:t>作者</a:t>
                      </a:r>
                    </a:p>
                  </a:txBody>
                  <a:tcPr/>
                </a:tc>
                <a:tc>
                  <a:txBody>
                    <a:bodyPr/>
                    <a:lstStyle/>
                    <a:p>
                      <a:r>
                        <a:rPr lang="zh-TW" altLang="en-US" dirty="0"/>
                        <a:t>使用方法</a:t>
                      </a:r>
                    </a:p>
                  </a:txBody>
                  <a:tcPr/>
                </a:tc>
                <a:tc>
                  <a:txBody>
                    <a:bodyPr/>
                    <a:lstStyle/>
                    <a:p>
                      <a:r>
                        <a:rPr lang="zh-TW" altLang="en-US" dirty="0"/>
                        <a:t>細節</a:t>
                      </a:r>
                    </a:p>
                  </a:txBody>
                  <a:tcPr/>
                </a:tc>
                <a:tc>
                  <a:txBody>
                    <a:bodyPr/>
                    <a:lstStyle/>
                    <a:p>
                      <a:r>
                        <a:rPr lang="zh-TW" altLang="en-US" dirty="0"/>
                        <a:t>結果</a:t>
                      </a:r>
                      <a:br>
                        <a:rPr lang="en-US" altLang="zh-TW" dirty="0"/>
                      </a:br>
                      <a:r>
                        <a:rPr lang="en-US" altLang="zh-TW" dirty="0"/>
                        <a:t>(DSC)</a:t>
                      </a:r>
                      <a:endParaRPr lang="zh-TW" altLang="en-US" dirty="0"/>
                    </a:p>
                  </a:txBody>
                  <a:tcPr/>
                </a:tc>
                <a:extLst>
                  <a:ext uri="{0D108BD9-81ED-4DB2-BD59-A6C34878D82A}">
                    <a16:rowId xmlns:a16="http://schemas.microsoft.com/office/drawing/2014/main" val="455532669"/>
                  </a:ext>
                </a:extLst>
              </a:tr>
              <a:tr h="421248">
                <a:tc>
                  <a:txBody>
                    <a:bodyPr/>
                    <a:lstStyle/>
                    <a:p>
                      <a:r>
                        <a:rPr lang="en-US" altLang="zh-TW" dirty="0"/>
                        <a:t>2018</a:t>
                      </a:r>
                      <a:endParaRPr lang="zh-TW" altLang="en-US" dirty="0"/>
                    </a:p>
                  </a:txBody>
                  <a:tcPr/>
                </a:tc>
                <a:tc>
                  <a:txBody>
                    <a:bodyPr/>
                    <a:lstStyle/>
                    <a:p>
                      <a:r>
                        <a:rPr lang="en-US" altLang="zh-TW" sz="1800" b="0" i="0" kern="1200" dirty="0">
                          <a:solidFill>
                            <a:schemeClr val="dk1"/>
                          </a:solidFill>
                          <a:effectLst/>
                          <a:latin typeface="+mn-lt"/>
                          <a:ea typeface="+mn-ea"/>
                          <a:cs typeface="+mn-cs"/>
                        </a:rPr>
                        <a:t>Huang</a:t>
                      </a:r>
                      <a:r>
                        <a:rPr lang="zh-TW" altLang="en-US" sz="1800" b="0" i="0" kern="1200" dirty="0">
                          <a:solidFill>
                            <a:schemeClr val="dk1"/>
                          </a:solidFill>
                          <a:effectLst/>
                          <a:latin typeface="+mn-lt"/>
                          <a:ea typeface="+mn-ea"/>
                          <a:cs typeface="+mn-cs"/>
                        </a:rPr>
                        <a:t>等人 </a:t>
                      </a:r>
                      <a:r>
                        <a:rPr lang="en-US" altLang="zh-TW" sz="1800" b="0" i="0" kern="1200" dirty="0">
                          <a:solidFill>
                            <a:schemeClr val="dk1"/>
                          </a:solidFill>
                          <a:effectLst/>
                          <a:latin typeface="+mn-lt"/>
                          <a:ea typeface="+mn-ea"/>
                          <a:cs typeface="+mn-cs"/>
                        </a:rPr>
                        <a:t>[5]</a:t>
                      </a:r>
                      <a:endParaRPr lang="zh-TW" altLang="en-US" dirty="0"/>
                    </a:p>
                  </a:txBody>
                  <a:tcPr/>
                </a:tc>
                <a:tc>
                  <a:txBody>
                    <a:bodyPr/>
                    <a:lstStyle/>
                    <a:p>
                      <a:r>
                        <a:rPr lang="en-US" altLang="zh-TW" dirty="0"/>
                        <a:t>3D</a:t>
                      </a:r>
                      <a:r>
                        <a:rPr lang="zh-TW" altLang="en-US" dirty="0"/>
                        <a:t> </a:t>
                      </a:r>
                      <a:r>
                        <a:rPr lang="en-US" altLang="zh-TW" dirty="0"/>
                        <a:t>U-Net</a:t>
                      </a:r>
                      <a:endParaRPr lang="zh-TW" altLang="en-US" dirty="0"/>
                    </a:p>
                  </a:txBody>
                  <a:tcPr/>
                </a:tc>
                <a:tc>
                  <a:txBody>
                    <a:bodyPr/>
                    <a:lstStyle/>
                    <a:p>
                      <a:pPr marL="285750" indent="-285750">
                        <a:buFont typeface="Arial" panose="020B0604020202020204" pitchFamily="34" charset="0"/>
                        <a:buChar char="•"/>
                      </a:pPr>
                      <a:r>
                        <a:rPr lang="en-US" altLang="zh-TW" dirty="0"/>
                        <a:t>Patch(64,64,16)</a:t>
                      </a:r>
                      <a:endParaRPr lang="zh-TW" altLang="en-US" dirty="0"/>
                    </a:p>
                  </a:txBody>
                  <a:tcPr/>
                </a:tc>
                <a:tc>
                  <a:txBody>
                    <a:bodyPr/>
                    <a:lstStyle/>
                    <a:p>
                      <a:r>
                        <a:rPr lang="en-US" altLang="zh-TW" dirty="0"/>
                        <a:t>0.7406</a:t>
                      </a:r>
                      <a:endParaRPr lang="zh-TW" altLang="en-US" dirty="0"/>
                    </a:p>
                  </a:txBody>
                  <a:tcPr/>
                </a:tc>
                <a:extLst>
                  <a:ext uri="{0D108BD9-81ED-4DB2-BD59-A6C34878D82A}">
                    <a16:rowId xmlns:a16="http://schemas.microsoft.com/office/drawing/2014/main" val="3079825820"/>
                  </a:ext>
                </a:extLst>
              </a:tr>
              <a:tr h="370840">
                <a:tc>
                  <a:txBody>
                    <a:bodyPr/>
                    <a:lstStyle/>
                    <a:p>
                      <a:r>
                        <a:rPr lang="en-US" altLang="zh-TW" dirty="0"/>
                        <a:t>2019</a:t>
                      </a:r>
                      <a:endParaRPr lang="zh-TW" altLang="en-US" dirty="0"/>
                    </a:p>
                  </a:txBody>
                  <a:tcPr/>
                </a:tc>
                <a:tc>
                  <a:txBody>
                    <a:bodyPr/>
                    <a:lstStyle/>
                    <a:p>
                      <a:r>
                        <a:rPr lang="en-US" altLang="zh-TW" sz="1800" b="0" i="0" kern="1200" dirty="0">
                          <a:solidFill>
                            <a:schemeClr val="dk1"/>
                          </a:solidFill>
                          <a:effectLst/>
                          <a:latin typeface="+mn-lt"/>
                          <a:ea typeface="+mn-ea"/>
                          <a:cs typeface="+mn-cs"/>
                        </a:rPr>
                        <a:t>Chen</a:t>
                      </a:r>
                      <a:r>
                        <a:rPr lang="zh-TW" altLang="en-US" sz="1800" b="0" i="0" kern="1200" dirty="0">
                          <a:solidFill>
                            <a:schemeClr val="dk1"/>
                          </a:solidFill>
                          <a:effectLst/>
                          <a:latin typeface="+mn-lt"/>
                          <a:ea typeface="+mn-ea"/>
                          <a:cs typeface="+mn-cs"/>
                        </a:rPr>
                        <a:t>等人 </a:t>
                      </a:r>
                      <a:r>
                        <a:rPr lang="en-US" altLang="zh-TW" sz="1800" b="0" i="0" kern="1200" dirty="0">
                          <a:solidFill>
                            <a:schemeClr val="dk1"/>
                          </a:solidFill>
                          <a:effectLst/>
                          <a:latin typeface="+mn-lt"/>
                          <a:ea typeface="+mn-ea"/>
                          <a:cs typeface="+mn-cs"/>
                        </a:rPr>
                        <a:t>[6]</a:t>
                      </a:r>
                      <a:endParaRPr lang="zh-TW" altLang="en-US" dirty="0"/>
                    </a:p>
                  </a:txBody>
                  <a:tcPr/>
                </a:tc>
                <a:tc>
                  <a:txBody>
                    <a:bodyPr/>
                    <a:lstStyle/>
                    <a:p>
                      <a:r>
                        <a:rPr lang="en-US" altLang="zh-TW" dirty="0"/>
                        <a:t>3D U-Net</a:t>
                      </a:r>
                      <a:endParaRPr lang="zh-TW" altLang="en-US" dirty="0"/>
                    </a:p>
                  </a:txBody>
                  <a:tcPr/>
                </a:tc>
                <a:tc>
                  <a:txBody>
                    <a:bodyPr/>
                    <a:lstStyle/>
                    <a:p>
                      <a:pPr marL="285750" indent="-285750">
                        <a:buFont typeface="Arial" panose="020B0604020202020204" pitchFamily="34" charset="0"/>
                        <a:buChar char="•"/>
                      </a:pPr>
                      <a:r>
                        <a:rPr lang="en-US" altLang="zh-TW" dirty="0"/>
                        <a:t>Vascular Enhancement Filter</a:t>
                      </a:r>
                    </a:p>
                    <a:p>
                      <a:pPr marL="285750" indent="-285750">
                        <a:buFont typeface="Arial" panose="020B0604020202020204" pitchFamily="34" charset="0"/>
                        <a:buChar char="•"/>
                      </a:pPr>
                      <a:r>
                        <a:rPr lang="en-US" altLang="zh-TW" dirty="0"/>
                        <a:t>Patch(32,32,32)</a:t>
                      </a:r>
                    </a:p>
                    <a:p>
                      <a:pPr marL="285750" indent="-285750">
                        <a:buFont typeface="Arial" panose="020B0604020202020204" pitchFamily="34" charset="0"/>
                        <a:buChar char="•"/>
                      </a:pPr>
                      <a:r>
                        <a:rPr lang="zh-TW" altLang="en-US" dirty="0"/>
                        <a:t>進行後處理減少血管雜訊</a:t>
                      </a:r>
                    </a:p>
                  </a:txBody>
                  <a:tcPr/>
                </a:tc>
                <a:tc>
                  <a:txBody>
                    <a:bodyPr/>
                    <a:lstStyle/>
                    <a:p>
                      <a:r>
                        <a:rPr lang="en-US" altLang="zh-TW" dirty="0"/>
                        <a:t>0.8060</a:t>
                      </a:r>
                      <a:endParaRPr lang="zh-TW" altLang="en-US" dirty="0"/>
                    </a:p>
                  </a:txBody>
                  <a:tcPr/>
                </a:tc>
                <a:extLst>
                  <a:ext uri="{0D108BD9-81ED-4DB2-BD59-A6C34878D82A}">
                    <a16:rowId xmlns:a16="http://schemas.microsoft.com/office/drawing/2014/main" val="3796243737"/>
                  </a:ext>
                </a:extLst>
              </a:tr>
            </a:tbl>
          </a:graphicData>
        </a:graphic>
      </p:graphicFrame>
    </p:spTree>
    <p:extLst>
      <p:ext uri="{BB962C8B-B14F-4D97-AF65-F5344CB8AC3E}">
        <p14:creationId xmlns:p14="http://schemas.microsoft.com/office/powerpoint/2010/main" val="1098019985"/>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相關研究 </a:t>
            </a:r>
            <a:r>
              <a:rPr lang="en-US" altLang="zh-TW" b="0" dirty="0">
                <a:solidFill>
                  <a:srgbClr val="000000"/>
                </a:solidFill>
              </a:rPr>
              <a:t>(2/3)</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無顯影劑增強之電腦斷層掃描分割</a:t>
            </a:r>
            <a:endParaRPr lang="en-US" altLang="zh-TW" sz="2400" dirty="0">
              <a:solidFill>
                <a:srgbClr val="000000"/>
              </a:solidFill>
              <a:latin typeface="+mn-lt"/>
              <a:ea typeface="+mn-ea"/>
            </a:endParaRPr>
          </a:p>
          <a:p>
            <a:pPr>
              <a:buFont typeface="Arial" panose="020B0604020202020204" pitchFamily="34" charset="0"/>
              <a:buChar char="•"/>
            </a:pPr>
            <a:endParaRPr lang="zh-TW" altLang="en-US" sz="24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23</a:t>
            </a:fld>
            <a:endParaRPr lang="zh-TW" altLang="en-US"/>
          </a:p>
        </p:txBody>
      </p:sp>
      <p:graphicFrame>
        <p:nvGraphicFramePr>
          <p:cNvPr id="8" name="表格 7">
            <a:extLst>
              <a:ext uri="{FF2B5EF4-FFF2-40B4-BE49-F238E27FC236}">
                <a16:creationId xmlns:a16="http://schemas.microsoft.com/office/drawing/2014/main" id="{FBD2A9A3-3382-45CE-A807-15F150758A02}"/>
              </a:ext>
            </a:extLst>
          </p:cNvPr>
          <p:cNvGraphicFramePr>
            <a:graphicFrameLocks noGrp="1"/>
          </p:cNvGraphicFramePr>
          <p:nvPr>
            <p:extLst>
              <p:ext uri="{D42A27DB-BD31-4B8C-83A1-F6EECF244321}">
                <p14:modId xmlns:p14="http://schemas.microsoft.com/office/powerpoint/2010/main" val="399648117"/>
              </p:ext>
            </p:extLst>
          </p:nvPr>
        </p:nvGraphicFramePr>
        <p:xfrm>
          <a:off x="679648" y="2780928"/>
          <a:ext cx="8140824" cy="2468880"/>
        </p:xfrm>
        <a:graphic>
          <a:graphicData uri="http://schemas.openxmlformats.org/drawingml/2006/table">
            <a:tbl>
              <a:tblPr firstRow="1" bandRow="1">
                <a:tableStyleId>{5C22544A-7EE6-4342-B048-85BDC9FD1C3A}</a:tableStyleId>
              </a:tblPr>
              <a:tblGrid>
                <a:gridCol w="1156048">
                  <a:extLst>
                    <a:ext uri="{9D8B030D-6E8A-4147-A177-3AD203B41FA5}">
                      <a16:colId xmlns:a16="http://schemas.microsoft.com/office/drawing/2014/main" val="2717917486"/>
                    </a:ext>
                  </a:extLst>
                </a:gridCol>
                <a:gridCol w="1944216">
                  <a:extLst>
                    <a:ext uri="{9D8B030D-6E8A-4147-A177-3AD203B41FA5}">
                      <a16:colId xmlns:a16="http://schemas.microsoft.com/office/drawing/2014/main" val="1200538483"/>
                    </a:ext>
                  </a:extLst>
                </a:gridCol>
                <a:gridCol w="1584176">
                  <a:extLst>
                    <a:ext uri="{9D8B030D-6E8A-4147-A177-3AD203B41FA5}">
                      <a16:colId xmlns:a16="http://schemas.microsoft.com/office/drawing/2014/main" val="1221740318"/>
                    </a:ext>
                  </a:extLst>
                </a:gridCol>
                <a:gridCol w="2664296">
                  <a:extLst>
                    <a:ext uri="{9D8B030D-6E8A-4147-A177-3AD203B41FA5}">
                      <a16:colId xmlns:a16="http://schemas.microsoft.com/office/drawing/2014/main" val="2579606956"/>
                    </a:ext>
                  </a:extLst>
                </a:gridCol>
                <a:gridCol w="792088">
                  <a:extLst>
                    <a:ext uri="{9D8B030D-6E8A-4147-A177-3AD203B41FA5}">
                      <a16:colId xmlns:a16="http://schemas.microsoft.com/office/drawing/2014/main" val="2925244039"/>
                    </a:ext>
                  </a:extLst>
                </a:gridCol>
              </a:tblGrid>
              <a:tr h="370840">
                <a:tc>
                  <a:txBody>
                    <a:bodyPr/>
                    <a:lstStyle/>
                    <a:p>
                      <a:r>
                        <a:rPr lang="zh-TW" altLang="en-US" dirty="0"/>
                        <a:t>發表年份</a:t>
                      </a:r>
                    </a:p>
                  </a:txBody>
                  <a:tcPr/>
                </a:tc>
                <a:tc>
                  <a:txBody>
                    <a:bodyPr/>
                    <a:lstStyle/>
                    <a:p>
                      <a:r>
                        <a:rPr lang="zh-TW" altLang="en-US" dirty="0"/>
                        <a:t>作者</a:t>
                      </a:r>
                    </a:p>
                  </a:txBody>
                  <a:tcPr/>
                </a:tc>
                <a:tc>
                  <a:txBody>
                    <a:bodyPr/>
                    <a:lstStyle/>
                    <a:p>
                      <a:r>
                        <a:rPr lang="zh-TW" altLang="en-US" dirty="0"/>
                        <a:t>使用方法</a:t>
                      </a:r>
                    </a:p>
                  </a:txBody>
                  <a:tcPr/>
                </a:tc>
                <a:tc>
                  <a:txBody>
                    <a:bodyPr/>
                    <a:lstStyle/>
                    <a:p>
                      <a:r>
                        <a:rPr lang="zh-TW" altLang="en-US" dirty="0"/>
                        <a:t>細節</a:t>
                      </a:r>
                    </a:p>
                  </a:txBody>
                  <a:tcPr/>
                </a:tc>
                <a:tc>
                  <a:txBody>
                    <a:bodyPr/>
                    <a:lstStyle/>
                    <a:p>
                      <a:r>
                        <a:rPr lang="zh-TW" altLang="en-US" dirty="0"/>
                        <a:t>結果</a:t>
                      </a:r>
                      <a:br>
                        <a:rPr lang="en-US" altLang="zh-TW" dirty="0"/>
                      </a:br>
                      <a:r>
                        <a:rPr lang="en-US" altLang="zh-TW" dirty="0"/>
                        <a:t>(DSC)</a:t>
                      </a:r>
                      <a:endParaRPr lang="zh-TW" altLang="en-US" dirty="0"/>
                    </a:p>
                  </a:txBody>
                  <a:tcPr/>
                </a:tc>
                <a:extLst>
                  <a:ext uri="{0D108BD9-81ED-4DB2-BD59-A6C34878D82A}">
                    <a16:rowId xmlns:a16="http://schemas.microsoft.com/office/drawing/2014/main" val="455532669"/>
                  </a:ext>
                </a:extLst>
              </a:tr>
              <a:tr h="421248">
                <a:tc>
                  <a:txBody>
                    <a:bodyPr/>
                    <a:lstStyle/>
                    <a:p>
                      <a:r>
                        <a:rPr lang="en-US" altLang="zh-TW" dirty="0"/>
                        <a:t>2017</a:t>
                      </a:r>
                      <a:endParaRPr lang="zh-TW"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b="0" kern="1200" dirty="0">
                          <a:solidFill>
                            <a:schemeClr val="dk1"/>
                          </a:solidFill>
                          <a:effectLst/>
                          <a:latin typeface="+mn-lt"/>
                          <a:ea typeface="+mn-ea"/>
                          <a:cs typeface="+mn-cs"/>
                        </a:rPr>
                        <a:t>Shahzad</a:t>
                      </a:r>
                      <a:r>
                        <a:rPr lang="zh-TW" altLang="en-US" sz="1800" b="0" i="0" kern="1200" dirty="0">
                          <a:solidFill>
                            <a:schemeClr val="dk1"/>
                          </a:solidFill>
                          <a:effectLst/>
                          <a:latin typeface="+mn-lt"/>
                          <a:ea typeface="+mn-ea"/>
                          <a:cs typeface="+mn-cs"/>
                        </a:rPr>
                        <a:t>等人 </a:t>
                      </a:r>
                      <a:r>
                        <a:rPr lang="en-US" altLang="zh-TW" sz="1800" b="0" i="0" kern="1200" dirty="0">
                          <a:solidFill>
                            <a:schemeClr val="dk1"/>
                          </a:solidFill>
                          <a:effectLst/>
                          <a:latin typeface="+mn-lt"/>
                          <a:ea typeface="+mn-ea"/>
                          <a:cs typeface="+mn-cs"/>
                        </a:rPr>
                        <a:t>[19]</a:t>
                      </a:r>
                      <a:endParaRPr lang="zh-TW" altLang="en-US" dirty="0"/>
                    </a:p>
                  </a:txBody>
                  <a:tcPr/>
                </a:tc>
                <a:tc>
                  <a:txBody>
                    <a:bodyPr/>
                    <a:lstStyle/>
                    <a:p>
                      <a:r>
                        <a:rPr lang="en-US" altLang="zh-TW" dirty="0"/>
                        <a:t>Multi-Atlas Segmentation</a:t>
                      </a:r>
                      <a:endParaRPr lang="zh-TW" altLang="en-US" dirty="0"/>
                    </a:p>
                  </a:txBody>
                  <a:tcPr/>
                </a:tc>
                <a:tc>
                  <a:txBody>
                    <a:bodyPr/>
                    <a:lstStyle/>
                    <a:p>
                      <a:pPr marL="285750" indent="-285750">
                        <a:buFont typeface="Arial" panose="020B0604020202020204" pitchFamily="34" charset="0"/>
                        <a:buChar char="•"/>
                      </a:pPr>
                      <a:r>
                        <a:rPr lang="zh-TW" altLang="en-US" dirty="0"/>
                        <a:t>僅分割大區塊心臟結構</a:t>
                      </a:r>
                      <a:r>
                        <a:rPr lang="en-US" altLang="zh-TW" dirty="0"/>
                        <a:t>(</a:t>
                      </a:r>
                      <a:r>
                        <a:rPr lang="zh-TW" altLang="en-US" dirty="0"/>
                        <a:t>全心臟、主動脈、心房、心室</a:t>
                      </a:r>
                      <a:r>
                        <a:rPr lang="en-US" altLang="zh-TW" dirty="0"/>
                        <a:t>)</a:t>
                      </a:r>
                    </a:p>
                    <a:p>
                      <a:pPr marL="285750" indent="-285750">
                        <a:buFont typeface="Arial" panose="020B0604020202020204" pitchFamily="34" charset="0"/>
                        <a:buChar char="•"/>
                      </a:pPr>
                      <a:endParaRPr lang="zh-TW" altLang="en-US" dirty="0"/>
                    </a:p>
                  </a:txBody>
                  <a:tcPr/>
                </a:tc>
                <a:tc>
                  <a:txBody>
                    <a:bodyPr/>
                    <a:lstStyle/>
                    <a:p>
                      <a:r>
                        <a:rPr lang="en-US" altLang="zh-TW" dirty="0"/>
                        <a:t>0.95</a:t>
                      </a:r>
                      <a:endParaRPr lang="zh-TW" altLang="en-US" dirty="0"/>
                    </a:p>
                  </a:txBody>
                  <a:tcPr/>
                </a:tc>
                <a:extLst>
                  <a:ext uri="{0D108BD9-81ED-4DB2-BD59-A6C34878D82A}">
                    <a16:rowId xmlns:a16="http://schemas.microsoft.com/office/drawing/2014/main" val="3079825820"/>
                  </a:ext>
                </a:extLst>
              </a:tr>
              <a:tr h="370840">
                <a:tc>
                  <a:txBody>
                    <a:bodyPr/>
                    <a:lstStyle/>
                    <a:p>
                      <a:r>
                        <a:rPr lang="en-US" altLang="zh-TW" dirty="0"/>
                        <a:t>2019</a:t>
                      </a:r>
                      <a:endParaRPr lang="zh-TW"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b="0" kern="1200" dirty="0" err="1">
                          <a:solidFill>
                            <a:schemeClr val="dk1"/>
                          </a:solidFill>
                          <a:effectLst/>
                          <a:latin typeface="+mn-lt"/>
                          <a:ea typeface="+mn-ea"/>
                          <a:cs typeface="+mn-cs"/>
                        </a:rPr>
                        <a:t>Tuladhar</a:t>
                      </a:r>
                      <a:r>
                        <a:rPr lang="zh-TW" altLang="en-US" sz="1800" b="0" kern="1200" dirty="0">
                          <a:solidFill>
                            <a:schemeClr val="dk1"/>
                          </a:solidFill>
                          <a:effectLst/>
                          <a:latin typeface="+mn-lt"/>
                          <a:ea typeface="+mn-ea"/>
                          <a:cs typeface="+mn-cs"/>
                        </a:rPr>
                        <a:t>等人 </a:t>
                      </a:r>
                      <a:r>
                        <a:rPr lang="en-US" altLang="zh-TW" sz="1800" b="0" i="0" kern="1200" dirty="0">
                          <a:solidFill>
                            <a:schemeClr val="dk1"/>
                          </a:solidFill>
                          <a:effectLst/>
                          <a:latin typeface="+mn-lt"/>
                          <a:ea typeface="+mn-ea"/>
                          <a:cs typeface="+mn-cs"/>
                        </a:rPr>
                        <a:t>[20]</a:t>
                      </a:r>
                      <a:endParaRPr lang="zh-TW" altLang="en-US" dirty="0"/>
                    </a:p>
                  </a:txBody>
                  <a:tcPr/>
                </a:tc>
                <a:tc>
                  <a:txBody>
                    <a:bodyPr/>
                    <a:lstStyle/>
                    <a:p>
                      <a:r>
                        <a:rPr lang="en-US" altLang="zh-TW" dirty="0"/>
                        <a:t>CNN</a:t>
                      </a:r>
                      <a:endParaRPr lang="zh-TW" altLang="en-US" dirty="0"/>
                    </a:p>
                  </a:txBody>
                  <a:tcPr/>
                </a:tc>
                <a:tc>
                  <a:txBody>
                    <a:bodyPr/>
                    <a:lstStyle/>
                    <a:p>
                      <a:pPr marL="285750" indent="-285750">
                        <a:buFont typeface="Arial" panose="020B0604020202020204" pitchFamily="34" charset="0"/>
                        <a:buChar char="•"/>
                      </a:pPr>
                      <a:r>
                        <a:rPr lang="zh-TW" altLang="en-US" dirty="0"/>
                        <a:t>分割腦部中風病灶位置</a:t>
                      </a:r>
                      <a:endParaRPr lang="en-US" altLang="zh-TW" dirty="0"/>
                    </a:p>
                  </a:txBody>
                  <a:tcPr/>
                </a:tc>
                <a:tc>
                  <a:txBody>
                    <a:bodyPr/>
                    <a:lstStyle/>
                    <a:p>
                      <a:r>
                        <a:rPr lang="en-US" altLang="zh-TW" dirty="0"/>
                        <a:t>0.5</a:t>
                      </a:r>
                      <a:endParaRPr lang="zh-TW" altLang="en-US" dirty="0"/>
                    </a:p>
                  </a:txBody>
                  <a:tcPr/>
                </a:tc>
                <a:extLst>
                  <a:ext uri="{0D108BD9-81ED-4DB2-BD59-A6C34878D82A}">
                    <a16:rowId xmlns:a16="http://schemas.microsoft.com/office/drawing/2014/main" val="3796243737"/>
                  </a:ext>
                </a:extLst>
              </a:tr>
            </a:tbl>
          </a:graphicData>
        </a:graphic>
      </p:graphicFrame>
    </p:spTree>
    <p:extLst>
      <p:ext uri="{BB962C8B-B14F-4D97-AF65-F5344CB8AC3E}">
        <p14:creationId xmlns:p14="http://schemas.microsoft.com/office/powerpoint/2010/main" val="347490378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相關研究 </a:t>
            </a:r>
            <a:r>
              <a:rPr lang="en-US" altLang="zh-TW" b="0" dirty="0">
                <a:solidFill>
                  <a:srgbClr val="000000"/>
                </a:solidFill>
              </a:rPr>
              <a:t>(3/3)</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en-US" altLang="zh-TW" sz="2400" dirty="0">
                <a:solidFill>
                  <a:srgbClr val="000000"/>
                </a:solidFill>
                <a:latin typeface="+mn-lt"/>
                <a:ea typeface="+mn-ea"/>
              </a:rPr>
              <a:t>GAN</a:t>
            </a:r>
            <a:r>
              <a:rPr lang="zh-TW" altLang="en-US" sz="2400" dirty="0">
                <a:solidFill>
                  <a:srgbClr val="000000"/>
                </a:solidFill>
                <a:latin typeface="+mn-lt"/>
                <a:ea typeface="+mn-ea"/>
              </a:rPr>
              <a:t>應用於醫學影像</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24</a:t>
            </a:fld>
            <a:endParaRPr lang="zh-TW" altLang="en-US"/>
          </a:p>
        </p:txBody>
      </p:sp>
      <p:graphicFrame>
        <p:nvGraphicFramePr>
          <p:cNvPr id="8" name="表格 7">
            <a:extLst>
              <a:ext uri="{FF2B5EF4-FFF2-40B4-BE49-F238E27FC236}">
                <a16:creationId xmlns:a16="http://schemas.microsoft.com/office/drawing/2014/main" id="{FBD2A9A3-3382-45CE-A807-15F150758A02}"/>
              </a:ext>
            </a:extLst>
          </p:cNvPr>
          <p:cNvGraphicFramePr>
            <a:graphicFrameLocks noGrp="1"/>
          </p:cNvGraphicFramePr>
          <p:nvPr>
            <p:extLst>
              <p:ext uri="{D42A27DB-BD31-4B8C-83A1-F6EECF244321}">
                <p14:modId xmlns:p14="http://schemas.microsoft.com/office/powerpoint/2010/main" val="2189781804"/>
              </p:ext>
            </p:extLst>
          </p:nvPr>
        </p:nvGraphicFramePr>
        <p:xfrm>
          <a:off x="679648" y="2780928"/>
          <a:ext cx="8019853" cy="2895208"/>
        </p:xfrm>
        <a:graphic>
          <a:graphicData uri="http://schemas.openxmlformats.org/drawingml/2006/table">
            <a:tbl>
              <a:tblPr firstRow="1" bandRow="1">
                <a:tableStyleId>{5C22544A-7EE6-4342-B048-85BDC9FD1C3A}</a:tableStyleId>
              </a:tblPr>
              <a:tblGrid>
                <a:gridCol w="1194746">
                  <a:extLst>
                    <a:ext uri="{9D8B030D-6E8A-4147-A177-3AD203B41FA5}">
                      <a16:colId xmlns:a16="http://schemas.microsoft.com/office/drawing/2014/main" val="2717917486"/>
                    </a:ext>
                  </a:extLst>
                </a:gridCol>
                <a:gridCol w="1587234">
                  <a:extLst>
                    <a:ext uri="{9D8B030D-6E8A-4147-A177-3AD203B41FA5}">
                      <a16:colId xmlns:a16="http://schemas.microsoft.com/office/drawing/2014/main" val="1200538483"/>
                    </a:ext>
                  </a:extLst>
                </a:gridCol>
                <a:gridCol w="1745957">
                  <a:extLst>
                    <a:ext uri="{9D8B030D-6E8A-4147-A177-3AD203B41FA5}">
                      <a16:colId xmlns:a16="http://schemas.microsoft.com/office/drawing/2014/main" val="1221740318"/>
                    </a:ext>
                  </a:extLst>
                </a:gridCol>
                <a:gridCol w="3491916">
                  <a:extLst>
                    <a:ext uri="{9D8B030D-6E8A-4147-A177-3AD203B41FA5}">
                      <a16:colId xmlns:a16="http://schemas.microsoft.com/office/drawing/2014/main" val="2579606956"/>
                    </a:ext>
                  </a:extLst>
                </a:gridCol>
              </a:tblGrid>
              <a:tr h="370840">
                <a:tc>
                  <a:txBody>
                    <a:bodyPr/>
                    <a:lstStyle/>
                    <a:p>
                      <a:r>
                        <a:rPr lang="zh-TW" altLang="en-US" dirty="0"/>
                        <a:t>發表年份</a:t>
                      </a:r>
                    </a:p>
                  </a:txBody>
                  <a:tcPr/>
                </a:tc>
                <a:tc>
                  <a:txBody>
                    <a:bodyPr/>
                    <a:lstStyle/>
                    <a:p>
                      <a:r>
                        <a:rPr lang="zh-TW" altLang="en-US" dirty="0"/>
                        <a:t>作者</a:t>
                      </a:r>
                    </a:p>
                  </a:txBody>
                  <a:tcPr/>
                </a:tc>
                <a:tc>
                  <a:txBody>
                    <a:bodyPr/>
                    <a:lstStyle/>
                    <a:p>
                      <a:r>
                        <a:rPr lang="zh-TW" altLang="en-US" dirty="0"/>
                        <a:t>使用方法</a:t>
                      </a:r>
                    </a:p>
                  </a:txBody>
                  <a:tcPr/>
                </a:tc>
                <a:tc>
                  <a:txBody>
                    <a:bodyPr/>
                    <a:lstStyle/>
                    <a:p>
                      <a:r>
                        <a:rPr lang="zh-TW" altLang="en-US" dirty="0"/>
                        <a:t>細節</a:t>
                      </a:r>
                    </a:p>
                  </a:txBody>
                  <a:tcPr/>
                </a:tc>
                <a:extLst>
                  <a:ext uri="{0D108BD9-81ED-4DB2-BD59-A6C34878D82A}">
                    <a16:rowId xmlns:a16="http://schemas.microsoft.com/office/drawing/2014/main" val="455532669"/>
                  </a:ext>
                </a:extLst>
              </a:tr>
              <a:tr h="421248">
                <a:tc>
                  <a:txBody>
                    <a:bodyPr/>
                    <a:lstStyle/>
                    <a:p>
                      <a:r>
                        <a:rPr lang="en-US" altLang="zh-TW" dirty="0"/>
                        <a:t>2018</a:t>
                      </a:r>
                      <a:endParaRPr lang="zh-TW"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b="0" kern="1200" dirty="0">
                          <a:solidFill>
                            <a:schemeClr val="dk1"/>
                          </a:solidFill>
                          <a:effectLst/>
                          <a:latin typeface="+mn-lt"/>
                          <a:ea typeface="+mn-ea"/>
                          <a:cs typeface="+mn-cs"/>
                        </a:rPr>
                        <a:t>Jiang</a:t>
                      </a:r>
                      <a:r>
                        <a:rPr lang="zh-TW" altLang="en-US" sz="1800" b="0" kern="1200" dirty="0">
                          <a:solidFill>
                            <a:schemeClr val="dk1"/>
                          </a:solidFill>
                          <a:effectLst/>
                          <a:latin typeface="+mn-lt"/>
                          <a:ea typeface="+mn-ea"/>
                          <a:cs typeface="+mn-cs"/>
                        </a:rPr>
                        <a:t>等人</a:t>
                      </a:r>
                    </a:p>
                  </a:txBody>
                  <a:tcPr/>
                </a:tc>
                <a:tc>
                  <a:txBody>
                    <a:bodyPr/>
                    <a:lstStyle/>
                    <a:p>
                      <a:r>
                        <a:rPr lang="en-US" altLang="zh-TW" dirty="0" err="1"/>
                        <a:t>CycleGAN</a:t>
                      </a:r>
                      <a:endParaRPr lang="zh-TW" altLang="en-US" dirty="0"/>
                    </a:p>
                  </a:txBody>
                  <a:tcPr/>
                </a:tc>
                <a:tc>
                  <a:txBody>
                    <a:bodyPr/>
                    <a:lstStyle/>
                    <a:p>
                      <a:pPr marL="285750" indent="-285750">
                        <a:buFont typeface="Arial" panose="020B0604020202020204" pitchFamily="34" charset="0"/>
                        <a:buChar char="•"/>
                      </a:pPr>
                      <a:r>
                        <a:rPr lang="zh-TW" altLang="en-US" dirty="0"/>
                        <a:t>將</a:t>
                      </a:r>
                      <a:r>
                        <a:rPr lang="en-US" altLang="zh-TW" dirty="0"/>
                        <a:t>CT</a:t>
                      </a:r>
                      <a:r>
                        <a:rPr lang="zh-TW" altLang="en-US" dirty="0"/>
                        <a:t>影像轉成</a:t>
                      </a:r>
                      <a:r>
                        <a:rPr lang="en-US" altLang="zh-TW" dirty="0"/>
                        <a:t>MRI</a:t>
                      </a:r>
                      <a:endParaRPr lang="zh-TW" altLang="en-US" dirty="0"/>
                    </a:p>
                  </a:txBody>
                  <a:tcPr/>
                </a:tc>
                <a:extLst>
                  <a:ext uri="{0D108BD9-81ED-4DB2-BD59-A6C34878D82A}">
                    <a16:rowId xmlns:a16="http://schemas.microsoft.com/office/drawing/2014/main" val="1572190048"/>
                  </a:ext>
                </a:extLst>
              </a:tr>
              <a:tr h="421248">
                <a:tc>
                  <a:txBody>
                    <a:bodyPr/>
                    <a:lstStyle/>
                    <a:p>
                      <a:r>
                        <a:rPr lang="en-US" altLang="zh-TW" dirty="0"/>
                        <a:t>2019</a:t>
                      </a:r>
                      <a:endParaRPr lang="zh-TW"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b="0" kern="1200" dirty="0" err="1">
                          <a:solidFill>
                            <a:schemeClr val="dk1"/>
                          </a:solidFill>
                          <a:effectLst/>
                          <a:latin typeface="+mn-lt"/>
                          <a:ea typeface="+mn-ea"/>
                          <a:cs typeface="+mn-cs"/>
                        </a:rPr>
                        <a:t>Welander</a:t>
                      </a:r>
                      <a:r>
                        <a:rPr lang="zh-TW" altLang="en-US" sz="1800" b="0" kern="1200" dirty="0">
                          <a:solidFill>
                            <a:schemeClr val="dk1"/>
                          </a:solidFill>
                          <a:effectLst/>
                          <a:latin typeface="+mn-lt"/>
                          <a:ea typeface="+mn-ea"/>
                          <a:cs typeface="+mn-cs"/>
                        </a:rPr>
                        <a:t>等人</a:t>
                      </a:r>
                    </a:p>
                  </a:txBody>
                  <a:tcPr/>
                </a:tc>
                <a:tc>
                  <a:txBody>
                    <a:bodyPr/>
                    <a:lstStyle/>
                    <a:p>
                      <a:r>
                        <a:rPr lang="en-US" altLang="zh-TW" dirty="0" err="1"/>
                        <a:t>CycleGAN</a:t>
                      </a:r>
                      <a:endParaRPr lang="zh-TW" altLang="en-US" dirty="0"/>
                    </a:p>
                  </a:txBody>
                  <a:tcPr/>
                </a:tc>
                <a:tc>
                  <a:txBody>
                    <a:bodyPr/>
                    <a:lstStyle/>
                    <a:p>
                      <a:pPr marL="285750" indent="-285750">
                        <a:buFont typeface="Arial" panose="020B0604020202020204" pitchFamily="34" charset="0"/>
                        <a:buChar char="•"/>
                      </a:pPr>
                      <a:r>
                        <a:rPr lang="en-US" altLang="zh-TW" dirty="0"/>
                        <a:t>MRI T1</a:t>
                      </a:r>
                      <a:r>
                        <a:rPr lang="zh-TW" altLang="en-US" dirty="0"/>
                        <a:t>與</a:t>
                      </a:r>
                      <a:r>
                        <a:rPr lang="en-US" altLang="zh-TW" dirty="0"/>
                        <a:t>T2</a:t>
                      </a:r>
                      <a:r>
                        <a:rPr lang="zh-TW" altLang="en-US" dirty="0"/>
                        <a:t>互相轉換</a:t>
                      </a:r>
                      <a:endParaRPr lang="en-US" altLang="zh-TW" dirty="0"/>
                    </a:p>
                    <a:p>
                      <a:pPr marL="285750" indent="-285750">
                        <a:buFont typeface="Arial" panose="020B0604020202020204" pitchFamily="34" charset="0"/>
                        <a:buChar char="•"/>
                      </a:pPr>
                      <a:endParaRPr lang="zh-TW" altLang="en-US" dirty="0"/>
                    </a:p>
                  </a:txBody>
                  <a:tcPr/>
                </a:tc>
                <a:extLst>
                  <a:ext uri="{0D108BD9-81ED-4DB2-BD59-A6C34878D82A}">
                    <a16:rowId xmlns:a16="http://schemas.microsoft.com/office/drawing/2014/main" val="3079825820"/>
                  </a:ext>
                </a:extLst>
              </a:tr>
              <a:tr h="370840">
                <a:tc>
                  <a:txBody>
                    <a:bodyPr/>
                    <a:lstStyle/>
                    <a:p>
                      <a:r>
                        <a:rPr lang="en-US" altLang="zh-TW" dirty="0"/>
                        <a:t>2020</a:t>
                      </a:r>
                      <a:endParaRPr lang="zh-TW" altLang="en-US" dirty="0"/>
                    </a:p>
                  </a:txBody>
                  <a:tcPr/>
                </a:tc>
                <a:tc>
                  <a:txBody>
                    <a:bodyPr/>
                    <a:lstStyle/>
                    <a:p>
                      <a:r>
                        <a:rPr lang="en-US" altLang="zh-TW" sz="1800" b="0" kern="1200" dirty="0">
                          <a:solidFill>
                            <a:schemeClr val="dk1"/>
                          </a:solidFill>
                          <a:effectLst/>
                          <a:latin typeface="+mn-lt"/>
                          <a:ea typeface="+mn-ea"/>
                          <a:cs typeface="+mn-cs"/>
                        </a:rPr>
                        <a:t>Song</a:t>
                      </a:r>
                      <a:r>
                        <a:rPr lang="zh-TW" altLang="en-US" sz="1800" b="0" kern="1200" dirty="0">
                          <a:solidFill>
                            <a:schemeClr val="dk1"/>
                          </a:solidFill>
                          <a:effectLst/>
                          <a:latin typeface="+mn-lt"/>
                          <a:ea typeface="+mn-ea"/>
                          <a:cs typeface="+mn-cs"/>
                        </a:rPr>
                        <a:t>等人</a:t>
                      </a:r>
                    </a:p>
                  </a:txBody>
                  <a:tcPr/>
                </a:tc>
                <a:tc>
                  <a:txBody>
                    <a:bodyPr/>
                    <a:lstStyle/>
                    <a:p>
                      <a:r>
                        <a:rPr lang="en-US" altLang="zh-TW" dirty="0" err="1"/>
                        <a:t>CycleGAN</a:t>
                      </a:r>
                      <a:endParaRPr lang="zh-TW" altLang="en-US" dirty="0"/>
                    </a:p>
                  </a:txBody>
                  <a:tcPr/>
                </a:tc>
                <a:tc>
                  <a:txBody>
                    <a:bodyPr/>
                    <a:lstStyle/>
                    <a:p>
                      <a:pPr marL="285750" indent="-285750">
                        <a:buFont typeface="Arial" panose="020B0604020202020204" pitchFamily="34" charset="0"/>
                        <a:buChar char="•"/>
                      </a:pPr>
                      <a:r>
                        <a:rPr lang="en-US" altLang="zh-TW" dirty="0"/>
                        <a:t>CT</a:t>
                      </a:r>
                      <a:r>
                        <a:rPr lang="zh-TW" altLang="en-US" dirty="0"/>
                        <a:t>有顯影劑與無顯影劑轉換做為資料擴增</a:t>
                      </a:r>
                      <a:endParaRPr lang="en-US" altLang="zh-TW" dirty="0"/>
                    </a:p>
                    <a:p>
                      <a:pPr marL="285750" indent="-285750">
                        <a:buFont typeface="Arial" panose="020B0604020202020204" pitchFamily="34" charset="0"/>
                        <a:buChar char="•"/>
                      </a:pPr>
                      <a:r>
                        <a:rPr lang="zh-TW" altLang="en-US" dirty="0"/>
                        <a:t>提升分割最佳</a:t>
                      </a:r>
                      <a:r>
                        <a:rPr lang="en-US" altLang="zh-TW" dirty="0"/>
                        <a:t>DSC</a:t>
                      </a:r>
                      <a:br>
                        <a:rPr lang="en-US" altLang="zh-TW" dirty="0"/>
                      </a:br>
                      <a:r>
                        <a:rPr lang="en-US" altLang="zh-TW" dirty="0"/>
                        <a:t>(0.9031-&gt;0.9420)</a:t>
                      </a:r>
                    </a:p>
                    <a:p>
                      <a:pPr marL="285750" indent="-285750">
                        <a:buFont typeface="Arial" panose="020B0604020202020204" pitchFamily="34" charset="0"/>
                        <a:buChar char="•"/>
                      </a:pPr>
                      <a:endParaRPr lang="zh-TW" altLang="en-US" dirty="0"/>
                    </a:p>
                  </a:txBody>
                  <a:tcPr/>
                </a:tc>
                <a:extLst>
                  <a:ext uri="{0D108BD9-81ED-4DB2-BD59-A6C34878D82A}">
                    <a16:rowId xmlns:a16="http://schemas.microsoft.com/office/drawing/2014/main" val="3796243737"/>
                  </a:ext>
                </a:extLst>
              </a:tr>
            </a:tbl>
          </a:graphicData>
        </a:graphic>
      </p:graphicFrame>
    </p:spTree>
    <p:extLst>
      <p:ext uri="{BB962C8B-B14F-4D97-AF65-F5344CB8AC3E}">
        <p14:creationId xmlns:p14="http://schemas.microsoft.com/office/powerpoint/2010/main" val="41571416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研究動機與目的</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背景知識與相關研究</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rgbClr val="000000"/>
                </a:solidFill>
                <a:latin typeface="+mn-lt"/>
                <a:ea typeface="+mn-ea"/>
              </a:rPr>
              <a:t>研究方法</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資料前處理</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無顯影劑影像資料擴增模型</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冠狀動脈分割模型</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相關應用以及視覺化</a:t>
            </a:r>
            <a:endParaRPr lang="en-US" altLang="zh-TW" dirty="0">
              <a:solidFill>
                <a:srgbClr val="000000"/>
              </a:solidFill>
              <a:latin typeface="+mn-lt"/>
              <a:ea typeface="+mn-ea"/>
            </a:endParaRPr>
          </a:p>
          <a:p>
            <a:pPr>
              <a:buFont typeface="Arial" panose="020B0604020202020204" pitchFamily="34" charset="0"/>
              <a:buChar cha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25</a:t>
            </a:fld>
            <a:endParaRPr lang="zh-TW" altLang="en-US"/>
          </a:p>
        </p:txBody>
      </p:sp>
    </p:spTree>
    <p:extLst>
      <p:ext uri="{BB962C8B-B14F-4D97-AF65-F5344CB8AC3E}">
        <p14:creationId xmlns:p14="http://schemas.microsoft.com/office/powerpoint/2010/main" val="997223631"/>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研究動機與目的</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背景知識與相關研究</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rgbClr val="000000"/>
                </a:solidFill>
                <a:latin typeface="+mn-lt"/>
                <a:ea typeface="+mn-ea"/>
              </a:rPr>
              <a:t>研究方法</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資料前處理</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無顯影劑影像資料擴增模型</a:t>
            </a:r>
            <a:endParaRPr lang="en-US" altLang="zh-TW"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冠狀動脈分割模型</a:t>
            </a:r>
            <a:endParaRPr lang="en-US" altLang="zh-TW"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相關應用以及視覺化</a:t>
            </a:r>
            <a:endParaRPr lang="en-US" altLang="zh-TW" dirty="0">
              <a:solidFill>
                <a:schemeClr val="bg1">
                  <a:lumMod val="65000"/>
                </a:schemeClr>
              </a:solidFill>
              <a:latin typeface="+mn-lt"/>
              <a:ea typeface="+mn-ea"/>
            </a:endParaRPr>
          </a:p>
          <a:p>
            <a:pPr>
              <a:buFont typeface="Arial" panose="020B0604020202020204" pitchFamily="34" charset="0"/>
              <a:buChar cha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26</a:t>
            </a:fld>
            <a:endParaRPr lang="zh-TW" altLang="en-US"/>
          </a:p>
        </p:txBody>
      </p:sp>
    </p:spTree>
    <p:extLst>
      <p:ext uri="{BB962C8B-B14F-4D97-AF65-F5344CB8AC3E}">
        <p14:creationId xmlns:p14="http://schemas.microsoft.com/office/powerpoint/2010/main" val="3024455749"/>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資料前處理 </a:t>
            </a:r>
            <a:r>
              <a:rPr lang="en-US" altLang="zh-TW" b="0" dirty="0">
                <a:solidFill>
                  <a:srgbClr val="000000"/>
                </a:solidFill>
                <a:latin typeface="+mn-lt"/>
                <a:ea typeface="+mn-ea"/>
              </a:rPr>
              <a:t>(1/6)</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電腦斷層掃描原始影像數值分布範圍較廣</a:t>
            </a:r>
            <a:r>
              <a:rPr lang="en-US" altLang="zh-TW" sz="2600" dirty="0">
                <a:solidFill>
                  <a:srgbClr val="000000"/>
                </a:solidFill>
                <a:latin typeface="+mn-lt"/>
                <a:ea typeface="+mn-ea"/>
              </a:rPr>
              <a:t>(-3000</a:t>
            </a:r>
            <a:r>
              <a:rPr lang="zh-TW" altLang="en-US" sz="2600" dirty="0">
                <a:solidFill>
                  <a:srgbClr val="000000"/>
                </a:solidFill>
                <a:latin typeface="+mn-lt"/>
                <a:ea typeface="+mn-ea"/>
              </a:rPr>
              <a:t> </a:t>
            </a:r>
            <a:r>
              <a:rPr lang="en-US" altLang="zh-TW" sz="2600" dirty="0">
                <a:solidFill>
                  <a:srgbClr val="000000"/>
                </a:solidFill>
                <a:latin typeface="+mn-lt"/>
                <a:ea typeface="+mn-ea"/>
              </a:rPr>
              <a:t>HU</a:t>
            </a:r>
            <a:r>
              <a:rPr lang="zh-TW" altLang="en-US" sz="2600" dirty="0">
                <a:solidFill>
                  <a:srgbClr val="000000"/>
                </a:solidFill>
                <a:latin typeface="+mn-lt"/>
                <a:ea typeface="+mn-ea"/>
              </a:rPr>
              <a:t>至</a:t>
            </a:r>
            <a:r>
              <a:rPr lang="en-US" altLang="zh-TW" sz="2600" dirty="0">
                <a:solidFill>
                  <a:srgbClr val="000000"/>
                </a:solidFill>
                <a:latin typeface="+mn-lt"/>
                <a:ea typeface="+mn-ea"/>
              </a:rPr>
              <a:t>3000</a:t>
            </a:r>
            <a:r>
              <a:rPr lang="zh-TW" altLang="en-US" sz="2600" dirty="0">
                <a:solidFill>
                  <a:srgbClr val="000000"/>
                </a:solidFill>
                <a:latin typeface="+mn-lt"/>
                <a:ea typeface="+mn-ea"/>
              </a:rPr>
              <a:t> </a:t>
            </a:r>
            <a:r>
              <a:rPr lang="en-US" altLang="zh-TW" sz="2600" dirty="0">
                <a:solidFill>
                  <a:srgbClr val="000000"/>
                </a:solidFill>
                <a:latin typeface="+mn-lt"/>
                <a:ea typeface="+mn-ea"/>
              </a:rPr>
              <a:t>HU)</a:t>
            </a:r>
            <a:r>
              <a:rPr lang="zh-TW" altLang="en-US" sz="2600" dirty="0">
                <a:solidFill>
                  <a:srgbClr val="000000"/>
                </a:solidFill>
                <a:latin typeface="+mn-lt"/>
                <a:ea typeface="+mn-ea"/>
              </a:rPr>
              <a:t>，直接使用會導致模型訓練效果不佳</a:t>
            </a:r>
            <a:endParaRPr lang="en-US" altLang="zh-TW" sz="2600" dirty="0">
              <a:solidFill>
                <a:srgbClr val="000000"/>
              </a:solidFill>
              <a:latin typeface="+mn-lt"/>
              <a:ea typeface="+mn-ea"/>
            </a:endParaRPr>
          </a:p>
          <a:p>
            <a:pPr lvl="1">
              <a:buFont typeface="Arial" panose="020B0604020202020204" pitchFamily="34" charset="0"/>
              <a:buChar char="•"/>
            </a:pPr>
            <a:r>
              <a:rPr lang="zh-TW" altLang="en-US" sz="2600" dirty="0">
                <a:solidFill>
                  <a:srgbClr val="000000"/>
                </a:solidFill>
                <a:latin typeface="+mn-lt"/>
                <a:ea typeface="+mn-ea"/>
              </a:rPr>
              <a:t>下圖為有顯影劑增強影像範例</a:t>
            </a:r>
            <a:endParaRPr lang="en-US" altLang="zh-TW" sz="2600" dirty="0">
              <a:solidFill>
                <a:srgbClr val="000000"/>
              </a:solidFill>
              <a:latin typeface="+mn-lt"/>
              <a:ea typeface="+mn-ea"/>
            </a:endParaRPr>
          </a:p>
          <a:p>
            <a:pPr lvl="1">
              <a:buFont typeface="Arial" panose="020B0604020202020204" pitchFamily="34" charset="0"/>
              <a:buChar char="•"/>
            </a:pPr>
            <a:endParaRPr lang="zh-TW" altLang="en-US" sz="26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27</a:t>
            </a:fld>
            <a:endParaRPr lang="zh-TW" altLang="en-US"/>
          </a:p>
        </p:txBody>
      </p:sp>
      <p:pic>
        <p:nvPicPr>
          <p:cNvPr id="7" name="圖片 6">
            <a:extLst>
              <a:ext uri="{FF2B5EF4-FFF2-40B4-BE49-F238E27FC236}">
                <a16:creationId xmlns:a16="http://schemas.microsoft.com/office/drawing/2014/main" id="{B99DE96E-F48F-4978-A586-B73F3C5AAFD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66730" y="3779615"/>
            <a:ext cx="2337927" cy="2232248"/>
          </a:xfrm>
          <a:prstGeom prst="rect">
            <a:avLst/>
          </a:prstGeom>
        </p:spPr>
      </p:pic>
      <p:sp>
        <p:nvSpPr>
          <p:cNvPr id="8" name="文字方塊 7">
            <a:extLst>
              <a:ext uri="{FF2B5EF4-FFF2-40B4-BE49-F238E27FC236}">
                <a16:creationId xmlns:a16="http://schemas.microsoft.com/office/drawing/2014/main" id="{E608C213-DD76-458F-A3E7-E82295336BBF}"/>
              </a:ext>
            </a:extLst>
          </p:cNvPr>
          <p:cNvSpPr txBox="1"/>
          <p:nvPr/>
        </p:nvSpPr>
        <p:spPr>
          <a:xfrm>
            <a:off x="6717438" y="6011863"/>
            <a:ext cx="2236510" cy="338554"/>
          </a:xfrm>
          <a:prstGeom prst="rect">
            <a:avLst/>
          </a:prstGeom>
          <a:noFill/>
        </p:spPr>
        <p:txBody>
          <a:bodyPr wrap="none" rtlCol="0">
            <a:spAutoFit/>
          </a:bodyPr>
          <a:lstStyle/>
          <a:p>
            <a:r>
              <a:rPr lang="zh-TW" altLang="en-US" sz="1600" dirty="0">
                <a:solidFill>
                  <a:srgbClr val="000000"/>
                </a:solidFill>
                <a:latin typeface="標楷體" panose="03000509000000000000" pitchFamily="65" charset="-120"/>
                <a:ea typeface="標楷體" panose="03000509000000000000" pitchFamily="65" charset="-120"/>
              </a:rPr>
              <a:t>原始影像以灰階圖呈現</a:t>
            </a:r>
          </a:p>
        </p:txBody>
      </p:sp>
      <p:pic>
        <p:nvPicPr>
          <p:cNvPr id="9" name="圖片 8">
            <a:extLst>
              <a:ext uri="{FF2B5EF4-FFF2-40B4-BE49-F238E27FC236}">
                <a16:creationId xmlns:a16="http://schemas.microsoft.com/office/drawing/2014/main" id="{7EB91C76-41EF-4147-B0A9-D2C8F0C809B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3886" y="4487508"/>
            <a:ext cx="5929703" cy="1496598"/>
          </a:xfrm>
          <a:prstGeom prst="rect">
            <a:avLst/>
          </a:prstGeom>
        </p:spPr>
      </p:pic>
      <p:sp>
        <p:nvSpPr>
          <p:cNvPr id="10" name="文字方塊 9">
            <a:extLst>
              <a:ext uri="{FF2B5EF4-FFF2-40B4-BE49-F238E27FC236}">
                <a16:creationId xmlns:a16="http://schemas.microsoft.com/office/drawing/2014/main" id="{72A2FDE0-DF59-49B6-B40A-D5F5278C1757}"/>
              </a:ext>
            </a:extLst>
          </p:cNvPr>
          <p:cNvSpPr txBox="1"/>
          <p:nvPr/>
        </p:nvSpPr>
        <p:spPr>
          <a:xfrm>
            <a:off x="2499131" y="5984106"/>
            <a:ext cx="2236510" cy="338554"/>
          </a:xfrm>
          <a:prstGeom prst="rect">
            <a:avLst/>
          </a:prstGeom>
          <a:noFill/>
        </p:spPr>
        <p:txBody>
          <a:bodyPr wrap="none" rtlCol="0">
            <a:spAutoFit/>
          </a:bodyPr>
          <a:lstStyle/>
          <a:p>
            <a:r>
              <a:rPr lang="zh-TW" altLang="en-US" sz="1600" dirty="0">
                <a:solidFill>
                  <a:srgbClr val="000000"/>
                </a:solidFill>
                <a:latin typeface="標楷體" panose="03000509000000000000" pitchFamily="65" charset="-120"/>
                <a:ea typeface="標楷體" panose="03000509000000000000" pitchFamily="65" charset="-120"/>
              </a:rPr>
              <a:t>原始影像數值分布範圍</a:t>
            </a:r>
          </a:p>
        </p:txBody>
      </p:sp>
    </p:spTree>
    <p:extLst>
      <p:ext uri="{BB962C8B-B14F-4D97-AF65-F5344CB8AC3E}">
        <p14:creationId xmlns:p14="http://schemas.microsoft.com/office/powerpoint/2010/main" val="64029490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資料前處理 </a:t>
            </a:r>
            <a:r>
              <a:rPr lang="en-US" altLang="zh-TW" b="0" dirty="0">
                <a:solidFill>
                  <a:srgbClr val="000000"/>
                </a:solidFill>
              </a:rPr>
              <a:t>(2/6)</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dirty="0">
                <a:solidFill>
                  <a:srgbClr val="000000"/>
                </a:solidFill>
              </a:rPr>
              <a:t>本研究對於進行</a:t>
            </a:r>
            <a:r>
              <a:rPr lang="zh-TW" altLang="en-US" dirty="0">
                <a:solidFill>
                  <a:srgbClr val="000000"/>
                </a:solidFill>
                <a:latin typeface="+mn-lt"/>
                <a:ea typeface="+mn-ea"/>
              </a:rPr>
              <a:t>冠狀動脈較重點之組織</a:t>
            </a:r>
            <a:r>
              <a:rPr lang="en-US" altLang="zh-TW" dirty="0">
                <a:solidFill>
                  <a:srgbClr val="000000"/>
                </a:solidFill>
                <a:latin typeface="+mn-lt"/>
                <a:ea typeface="+mn-ea"/>
              </a:rPr>
              <a:t>HU</a:t>
            </a:r>
            <a:r>
              <a:rPr lang="zh-TW" altLang="en-US" dirty="0">
                <a:solidFill>
                  <a:srgbClr val="000000"/>
                </a:solidFill>
                <a:latin typeface="+mn-lt"/>
                <a:ea typeface="+mn-ea"/>
              </a:rPr>
              <a:t>範圍進行調整，設定下界為</a:t>
            </a:r>
            <a:r>
              <a:rPr lang="en-US" altLang="zh-TW" dirty="0">
                <a:solidFill>
                  <a:srgbClr val="000000"/>
                </a:solidFill>
                <a:latin typeface="+mn-lt"/>
                <a:ea typeface="+mn-ea"/>
              </a:rPr>
              <a:t>-300</a:t>
            </a:r>
            <a:r>
              <a:rPr lang="zh-TW" altLang="en-US" dirty="0">
                <a:solidFill>
                  <a:srgbClr val="000000"/>
                </a:solidFill>
                <a:latin typeface="+mn-lt"/>
                <a:ea typeface="+mn-ea"/>
              </a:rPr>
              <a:t> </a:t>
            </a:r>
            <a:r>
              <a:rPr lang="en-US" altLang="zh-TW" dirty="0">
                <a:solidFill>
                  <a:srgbClr val="000000"/>
                </a:solidFill>
                <a:latin typeface="+mn-lt"/>
                <a:ea typeface="+mn-ea"/>
              </a:rPr>
              <a:t>HU</a:t>
            </a:r>
            <a:r>
              <a:rPr lang="zh-TW" altLang="en-US" dirty="0">
                <a:solidFill>
                  <a:srgbClr val="000000"/>
                </a:solidFill>
                <a:latin typeface="+mn-lt"/>
                <a:ea typeface="+mn-ea"/>
              </a:rPr>
              <a:t>、上界為</a:t>
            </a:r>
            <a:r>
              <a:rPr lang="en-US" altLang="zh-TW" dirty="0">
                <a:solidFill>
                  <a:srgbClr val="000000"/>
                </a:solidFill>
                <a:latin typeface="+mn-lt"/>
                <a:ea typeface="+mn-ea"/>
              </a:rPr>
              <a:t>500</a:t>
            </a:r>
            <a:r>
              <a:rPr lang="zh-TW" altLang="en-US" dirty="0">
                <a:solidFill>
                  <a:srgbClr val="000000"/>
                </a:solidFill>
                <a:latin typeface="+mn-lt"/>
                <a:ea typeface="+mn-ea"/>
              </a:rPr>
              <a:t> </a:t>
            </a:r>
            <a:r>
              <a:rPr lang="en-US" altLang="zh-TW" dirty="0">
                <a:solidFill>
                  <a:srgbClr val="000000"/>
                </a:solidFill>
                <a:latin typeface="+mn-lt"/>
                <a:ea typeface="+mn-ea"/>
              </a:rPr>
              <a:t>HU</a:t>
            </a:r>
          </a:p>
          <a:p>
            <a:pPr lvl="1">
              <a:buFont typeface="Arial" panose="020B0604020202020204" pitchFamily="34" charset="0"/>
              <a:buChar char="•"/>
            </a:pPr>
            <a:r>
              <a:rPr lang="zh-TW" altLang="en-US" dirty="0">
                <a:solidFill>
                  <a:srgbClr val="000000"/>
                </a:solidFill>
                <a:latin typeface="+mn-lt"/>
                <a:ea typeface="+mn-ea"/>
              </a:rPr>
              <a:t>超過下界的值設為下界、超過上限的值設為上界</a:t>
            </a:r>
            <a:endParaRPr lang="en-US" altLang="zh-TW" dirty="0">
              <a:solidFill>
                <a:srgbClr val="000000"/>
              </a:solidFill>
              <a:latin typeface="+mn-lt"/>
              <a:ea typeface="+mn-ea"/>
            </a:endParaRPr>
          </a:p>
          <a:p>
            <a:pPr lvl="1">
              <a:buFont typeface="Arial" panose="020B0604020202020204" pitchFamily="34" charset="0"/>
              <a:buChar char="•"/>
            </a:pPr>
            <a:endParaRPr lang="zh-TW" altLang="en-US" sz="26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28</a:t>
            </a:fld>
            <a:endParaRPr lang="zh-TW" altLang="en-US"/>
          </a:p>
        </p:txBody>
      </p:sp>
      <p:pic>
        <p:nvPicPr>
          <p:cNvPr id="7" name="圖片 6">
            <a:extLst>
              <a:ext uri="{FF2B5EF4-FFF2-40B4-BE49-F238E27FC236}">
                <a16:creationId xmlns:a16="http://schemas.microsoft.com/office/drawing/2014/main" id="{EDEF9AD7-CA5C-4CE0-B9A3-E79FAE3F01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64" y="4493013"/>
            <a:ext cx="4989839" cy="1264178"/>
          </a:xfrm>
          <a:prstGeom prst="rect">
            <a:avLst/>
          </a:prstGeom>
        </p:spPr>
      </p:pic>
      <p:graphicFrame>
        <p:nvGraphicFramePr>
          <p:cNvPr id="5" name="表格 4">
            <a:extLst>
              <a:ext uri="{FF2B5EF4-FFF2-40B4-BE49-F238E27FC236}">
                <a16:creationId xmlns:a16="http://schemas.microsoft.com/office/drawing/2014/main" id="{A756303C-5053-4D82-BEC5-EA17E26F27A9}"/>
              </a:ext>
            </a:extLst>
          </p:cNvPr>
          <p:cNvGraphicFramePr>
            <a:graphicFrameLocks noGrp="1"/>
          </p:cNvGraphicFramePr>
          <p:nvPr>
            <p:extLst>
              <p:ext uri="{D42A27DB-BD31-4B8C-83A1-F6EECF244321}">
                <p14:modId xmlns:p14="http://schemas.microsoft.com/office/powerpoint/2010/main" val="3711395781"/>
              </p:ext>
            </p:extLst>
          </p:nvPr>
        </p:nvGraphicFramePr>
        <p:xfrm>
          <a:off x="5206306" y="4510753"/>
          <a:ext cx="3851920" cy="1584960"/>
        </p:xfrm>
        <a:graphic>
          <a:graphicData uri="http://schemas.openxmlformats.org/drawingml/2006/table">
            <a:tbl>
              <a:tblPr firstRow="1" bandRow="1">
                <a:tableStyleId>{5C22544A-7EE6-4342-B048-85BDC9FD1C3A}</a:tableStyleId>
              </a:tblPr>
              <a:tblGrid>
                <a:gridCol w="1837602">
                  <a:extLst>
                    <a:ext uri="{9D8B030D-6E8A-4147-A177-3AD203B41FA5}">
                      <a16:colId xmlns:a16="http://schemas.microsoft.com/office/drawing/2014/main" val="2151330652"/>
                    </a:ext>
                  </a:extLst>
                </a:gridCol>
                <a:gridCol w="2014318">
                  <a:extLst>
                    <a:ext uri="{9D8B030D-6E8A-4147-A177-3AD203B41FA5}">
                      <a16:colId xmlns:a16="http://schemas.microsoft.com/office/drawing/2014/main" val="4136806494"/>
                    </a:ext>
                  </a:extLst>
                </a:gridCol>
              </a:tblGrid>
              <a:tr h="317543">
                <a:tc>
                  <a:txBody>
                    <a:bodyPr/>
                    <a:lstStyle/>
                    <a:p>
                      <a:r>
                        <a:rPr lang="en-US" altLang="zh-TW" sz="1600" dirty="0"/>
                        <a:t>HU</a:t>
                      </a:r>
                      <a:r>
                        <a:rPr lang="zh-TW" altLang="en-US" sz="1600" dirty="0"/>
                        <a:t>分布範圍</a:t>
                      </a:r>
                    </a:p>
                  </a:txBody>
                  <a:tcPr/>
                </a:tc>
                <a:tc>
                  <a:txBody>
                    <a:bodyPr/>
                    <a:lstStyle/>
                    <a:p>
                      <a:r>
                        <a:rPr lang="zh-TW" altLang="en-US" sz="1600" dirty="0"/>
                        <a:t>組織</a:t>
                      </a:r>
                    </a:p>
                  </a:txBody>
                  <a:tcPr/>
                </a:tc>
                <a:extLst>
                  <a:ext uri="{0D108BD9-81ED-4DB2-BD59-A6C34878D82A}">
                    <a16:rowId xmlns:a16="http://schemas.microsoft.com/office/drawing/2014/main" val="148883122"/>
                  </a:ext>
                </a:extLst>
              </a:tr>
              <a:tr h="317543">
                <a:tc>
                  <a:txBody>
                    <a:bodyPr/>
                    <a:lstStyle/>
                    <a:p>
                      <a:r>
                        <a:rPr lang="en-US" altLang="zh-TW" sz="1600" dirty="0"/>
                        <a:t>-1000</a:t>
                      </a:r>
                      <a:r>
                        <a:rPr lang="zh-TW" altLang="en-US" sz="1600" dirty="0"/>
                        <a:t> </a:t>
                      </a:r>
                      <a:r>
                        <a:rPr lang="en-US" altLang="zh-TW" sz="1600" dirty="0"/>
                        <a:t>HU</a:t>
                      </a:r>
                      <a:endParaRPr lang="zh-TW" altLang="en-US" sz="1600" dirty="0"/>
                    </a:p>
                  </a:txBody>
                  <a:tcPr/>
                </a:tc>
                <a:tc>
                  <a:txBody>
                    <a:bodyPr/>
                    <a:lstStyle/>
                    <a:p>
                      <a:r>
                        <a:rPr lang="zh-TW" altLang="en-US" sz="1600" dirty="0"/>
                        <a:t>空氣</a:t>
                      </a:r>
                    </a:p>
                  </a:txBody>
                  <a:tcPr/>
                </a:tc>
                <a:extLst>
                  <a:ext uri="{0D108BD9-81ED-4DB2-BD59-A6C34878D82A}">
                    <a16:rowId xmlns:a16="http://schemas.microsoft.com/office/drawing/2014/main" val="426650420"/>
                  </a:ext>
                </a:extLst>
              </a:tr>
              <a:tr h="317543">
                <a:tc>
                  <a:txBody>
                    <a:bodyPr/>
                    <a:lstStyle/>
                    <a:p>
                      <a:r>
                        <a:rPr lang="en-US" altLang="zh-TW" sz="1600" dirty="0"/>
                        <a:t>-700</a:t>
                      </a:r>
                      <a:r>
                        <a:rPr lang="zh-TW" altLang="en-US" sz="1600" dirty="0"/>
                        <a:t> </a:t>
                      </a:r>
                      <a:r>
                        <a:rPr lang="en-US" altLang="zh-TW" sz="1600" dirty="0"/>
                        <a:t>HU</a:t>
                      </a:r>
                      <a:r>
                        <a:rPr lang="zh-TW" altLang="en-US" sz="1600" dirty="0"/>
                        <a:t> </a:t>
                      </a:r>
                      <a:r>
                        <a:rPr lang="en-US" altLang="zh-TW" sz="1600" dirty="0"/>
                        <a:t>~</a:t>
                      </a:r>
                      <a:r>
                        <a:rPr lang="zh-TW" altLang="en-US" sz="1600" dirty="0"/>
                        <a:t> </a:t>
                      </a:r>
                      <a:r>
                        <a:rPr lang="en-US" altLang="zh-TW" sz="1600" dirty="0"/>
                        <a:t>-600</a:t>
                      </a:r>
                      <a:r>
                        <a:rPr lang="zh-TW" altLang="en-US" sz="1600" dirty="0"/>
                        <a:t> </a:t>
                      </a:r>
                      <a:r>
                        <a:rPr lang="en-US" altLang="zh-TW" sz="1600" dirty="0"/>
                        <a:t>HU</a:t>
                      </a:r>
                      <a:endParaRPr lang="zh-TW" altLang="en-US" sz="1600" dirty="0"/>
                    </a:p>
                  </a:txBody>
                  <a:tcPr/>
                </a:tc>
                <a:tc>
                  <a:txBody>
                    <a:bodyPr/>
                    <a:lstStyle/>
                    <a:p>
                      <a:r>
                        <a:rPr lang="zh-TW" altLang="en-US" sz="1600" dirty="0"/>
                        <a:t>肺部</a:t>
                      </a:r>
                    </a:p>
                  </a:txBody>
                  <a:tcPr/>
                </a:tc>
                <a:extLst>
                  <a:ext uri="{0D108BD9-81ED-4DB2-BD59-A6C34878D82A}">
                    <a16:rowId xmlns:a16="http://schemas.microsoft.com/office/drawing/2014/main" val="1562487478"/>
                  </a:ext>
                </a:extLst>
              </a:tr>
              <a:tr h="548483">
                <a:tc>
                  <a:txBody>
                    <a:bodyPr/>
                    <a:lstStyle/>
                    <a:p>
                      <a:r>
                        <a:rPr lang="en-US" altLang="zh-TW" sz="1600" b="1" dirty="0"/>
                        <a:t>-300</a:t>
                      </a:r>
                      <a:r>
                        <a:rPr lang="zh-TW" altLang="en-US" sz="1600" b="1" dirty="0"/>
                        <a:t> </a:t>
                      </a:r>
                      <a:r>
                        <a:rPr lang="en-US" altLang="zh-TW" sz="1600" b="1" dirty="0"/>
                        <a:t>HU</a:t>
                      </a:r>
                      <a:r>
                        <a:rPr lang="zh-TW" altLang="en-US" sz="1600" b="1" dirty="0"/>
                        <a:t> </a:t>
                      </a:r>
                      <a:r>
                        <a:rPr lang="en-US" altLang="zh-TW" sz="1600" b="1" dirty="0"/>
                        <a:t>~</a:t>
                      </a:r>
                      <a:r>
                        <a:rPr lang="zh-TW" altLang="en-US" sz="1600" b="1" dirty="0"/>
                        <a:t> </a:t>
                      </a:r>
                      <a:r>
                        <a:rPr lang="en-US" altLang="zh-TW" sz="1600" b="1" dirty="0"/>
                        <a:t>500</a:t>
                      </a:r>
                      <a:r>
                        <a:rPr lang="zh-TW" altLang="en-US" sz="1600" b="1" dirty="0"/>
                        <a:t> </a:t>
                      </a:r>
                      <a:r>
                        <a:rPr lang="en-US" altLang="zh-TW" sz="1600" b="1" dirty="0"/>
                        <a:t>HU</a:t>
                      </a:r>
                      <a:endParaRPr lang="zh-TW" altLang="en-US" sz="1600" b="1" dirty="0"/>
                    </a:p>
                  </a:txBody>
                  <a:tcPr/>
                </a:tc>
                <a:tc>
                  <a:txBody>
                    <a:bodyPr/>
                    <a:lstStyle/>
                    <a:p>
                      <a:r>
                        <a:rPr lang="zh-TW" altLang="en-US" sz="1600" b="1" dirty="0"/>
                        <a:t>軟組織、顯影劑流經之血管、骨骼</a:t>
                      </a:r>
                    </a:p>
                  </a:txBody>
                  <a:tcPr/>
                </a:tc>
                <a:extLst>
                  <a:ext uri="{0D108BD9-81ED-4DB2-BD59-A6C34878D82A}">
                    <a16:rowId xmlns:a16="http://schemas.microsoft.com/office/drawing/2014/main" val="3109222600"/>
                  </a:ext>
                </a:extLst>
              </a:tr>
            </a:tbl>
          </a:graphicData>
        </a:graphic>
      </p:graphicFrame>
      <p:sp>
        <p:nvSpPr>
          <p:cNvPr id="8" name="文字方塊 7">
            <a:extLst>
              <a:ext uri="{FF2B5EF4-FFF2-40B4-BE49-F238E27FC236}">
                <a16:creationId xmlns:a16="http://schemas.microsoft.com/office/drawing/2014/main" id="{FCDEDA93-61E6-47B3-9135-F00BEB5E983E}"/>
              </a:ext>
            </a:extLst>
          </p:cNvPr>
          <p:cNvSpPr txBox="1"/>
          <p:nvPr/>
        </p:nvSpPr>
        <p:spPr>
          <a:xfrm>
            <a:off x="1667776" y="5673976"/>
            <a:ext cx="1620957" cy="338554"/>
          </a:xfrm>
          <a:prstGeom prst="rect">
            <a:avLst/>
          </a:prstGeom>
          <a:noFill/>
        </p:spPr>
        <p:txBody>
          <a:bodyPr wrap="none" rtlCol="0">
            <a:spAutoFit/>
          </a:bodyPr>
          <a:lstStyle/>
          <a:p>
            <a:r>
              <a:rPr lang="zh-TW" altLang="en-US" sz="1600" dirty="0">
                <a:solidFill>
                  <a:srgbClr val="000000"/>
                </a:solidFill>
                <a:latin typeface="標楷體" panose="03000509000000000000" pitchFamily="65" charset="-120"/>
                <a:ea typeface="標楷體" panose="03000509000000000000" pitchFamily="65" charset="-120"/>
              </a:rPr>
              <a:t>本研究重點範圍</a:t>
            </a:r>
          </a:p>
        </p:txBody>
      </p:sp>
    </p:spTree>
    <p:extLst>
      <p:ext uri="{BB962C8B-B14F-4D97-AF65-F5344CB8AC3E}">
        <p14:creationId xmlns:p14="http://schemas.microsoft.com/office/powerpoint/2010/main" val="354477773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資料前處理 </a:t>
            </a:r>
            <a:r>
              <a:rPr lang="en-US" altLang="zh-TW" b="0" dirty="0">
                <a:solidFill>
                  <a:srgbClr val="000000"/>
                </a:solidFill>
              </a:rPr>
              <a:t>(3/6)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29</a:t>
            </a:fld>
            <a:endParaRPr lang="zh-TW" altLang="en-US"/>
          </a:p>
        </p:txBody>
      </p:sp>
      <p:pic>
        <p:nvPicPr>
          <p:cNvPr id="7" name="圖片 6">
            <a:extLst>
              <a:ext uri="{FF2B5EF4-FFF2-40B4-BE49-F238E27FC236}">
                <a16:creationId xmlns:a16="http://schemas.microsoft.com/office/drawing/2014/main" id="{5D0C7A94-77EA-46B9-A137-8FC526BB88D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4977" y="2204864"/>
            <a:ext cx="3663344" cy="3497753"/>
          </a:xfrm>
          <a:prstGeom prst="rect">
            <a:avLst/>
          </a:prstGeom>
        </p:spPr>
      </p:pic>
      <p:pic>
        <p:nvPicPr>
          <p:cNvPr id="5" name="圖片 4">
            <a:extLst>
              <a:ext uri="{FF2B5EF4-FFF2-40B4-BE49-F238E27FC236}">
                <a16:creationId xmlns:a16="http://schemas.microsoft.com/office/drawing/2014/main" id="{9B2FE464-6B12-4DC4-BA1C-988A9757718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43409" y="2204864"/>
            <a:ext cx="3672495" cy="3497753"/>
          </a:xfrm>
          <a:prstGeom prst="rect">
            <a:avLst/>
          </a:prstGeom>
        </p:spPr>
      </p:pic>
      <p:sp>
        <p:nvSpPr>
          <p:cNvPr id="6" name="文字方塊 5">
            <a:extLst>
              <a:ext uri="{FF2B5EF4-FFF2-40B4-BE49-F238E27FC236}">
                <a16:creationId xmlns:a16="http://schemas.microsoft.com/office/drawing/2014/main" id="{BB1E5D4C-FDE9-4A1B-8A83-1C3F2D2CD801}"/>
              </a:ext>
            </a:extLst>
          </p:cNvPr>
          <p:cNvSpPr txBox="1"/>
          <p:nvPr/>
        </p:nvSpPr>
        <p:spPr>
          <a:xfrm>
            <a:off x="1209321" y="5673309"/>
            <a:ext cx="2954655" cy="338554"/>
          </a:xfrm>
          <a:prstGeom prst="rect">
            <a:avLst/>
          </a:prstGeom>
          <a:noFill/>
        </p:spPr>
        <p:txBody>
          <a:bodyPr wrap="none" rtlCol="0">
            <a:spAutoFit/>
          </a:bodyPr>
          <a:lstStyle/>
          <a:p>
            <a:r>
              <a:rPr lang="zh-TW" altLang="en-US" sz="1600" dirty="0">
                <a:solidFill>
                  <a:srgbClr val="000000"/>
                </a:solidFill>
                <a:latin typeface="標楷體" panose="03000509000000000000" pitchFamily="65" charset="-120"/>
                <a:ea typeface="標楷體" panose="03000509000000000000" pitchFamily="65" charset="-120"/>
              </a:rPr>
              <a:t>有顯影劑增強影像增強</a:t>
            </a:r>
            <a:r>
              <a:rPr lang="en-US" altLang="zh-TW" sz="1600" dirty="0">
                <a:solidFill>
                  <a:srgbClr val="000000"/>
                </a:solidFill>
                <a:latin typeface="標楷體" panose="03000509000000000000" pitchFamily="65" charset="-120"/>
                <a:ea typeface="標楷體" panose="03000509000000000000" pitchFamily="65" charset="-120"/>
              </a:rPr>
              <a:t>-</a:t>
            </a:r>
            <a:r>
              <a:rPr lang="zh-TW" altLang="en-US" sz="1600" dirty="0">
                <a:solidFill>
                  <a:srgbClr val="000000"/>
                </a:solidFill>
                <a:latin typeface="標楷體" panose="03000509000000000000" pitchFamily="65" charset="-120"/>
                <a:ea typeface="標楷體" panose="03000509000000000000" pitchFamily="65" charset="-120"/>
              </a:rPr>
              <a:t>調整前</a:t>
            </a:r>
          </a:p>
        </p:txBody>
      </p:sp>
      <p:sp>
        <p:nvSpPr>
          <p:cNvPr id="9" name="文字方塊 8">
            <a:extLst>
              <a:ext uri="{FF2B5EF4-FFF2-40B4-BE49-F238E27FC236}">
                <a16:creationId xmlns:a16="http://schemas.microsoft.com/office/drawing/2014/main" id="{350D925C-C8CA-438A-8D57-F80DCC4EA8FC}"/>
              </a:ext>
            </a:extLst>
          </p:cNvPr>
          <p:cNvSpPr txBox="1"/>
          <p:nvPr/>
        </p:nvSpPr>
        <p:spPr>
          <a:xfrm>
            <a:off x="5102328" y="5717159"/>
            <a:ext cx="2954655" cy="338554"/>
          </a:xfrm>
          <a:prstGeom prst="rect">
            <a:avLst/>
          </a:prstGeom>
          <a:noFill/>
        </p:spPr>
        <p:txBody>
          <a:bodyPr wrap="none" rtlCol="0">
            <a:spAutoFit/>
          </a:bodyPr>
          <a:lstStyle/>
          <a:p>
            <a:r>
              <a:rPr lang="zh-TW" altLang="en-US" sz="1600" dirty="0">
                <a:solidFill>
                  <a:srgbClr val="000000"/>
                </a:solidFill>
                <a:latin typeface="標楷體" panose="03000509000000000000" pitchFamily="65" charset="-120"/>
                <a:ea typeface="標楷體" panose="03000509000000000000" pitchFamily="65" charset="-120"/>
              </a:rPr>
              <a:t>有顯影劑增強影像增強</a:t>
            </a:r>
            <a:r>
              <a:rPr lang="en-US" altLang="zh-TW" sz="1600" dirty="0">
                <a:solidFill>
                  <a:srgbClr val="000000"/>
                </a:solidFill>
                <a:latin typeface="標楷體" panose="03000509000000000000" pitchFamily="65" charset="-120"/>
                <a:ea typeface="標楷體" panose="03000509000000000000" pitchFamily="65" charset="-120"/>
              </a:rPr>
              <a:t>-</a:t>
            </a:r>
            <a:r>
              <a:rPr lang="zh-TW" altLang="en-US" sz="1600" dirty="0">
                <a:solidFill>
                  <a:srgbClr val="000000"/>
                </a:solidFill>
                <a:latin typeface="標楷體" panose="03000509000000000000" pitchFamily="65" charset="-120"/>
                <a:ea typeface="標楷體" panose="03000509000000000000" pitchFamily="65" charset="-120"/>
              </a:rPr>
              <a:t>調整後</a:t>
            </a:r>
          </a:p>
        </p:txBody>
      </p:sp>
    </p:spTree>
    <p:extLst>
      <p:ext uri="{BB962C8B-B14F-4D97-AF65-F5344CB8AC3E}">
        <p14:creationId xmlns:p14="http://schemas.microsoft.com/office/powerpoint/2010/main" val="403123774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rgbClr val="000000"/>
                </a:solidFill>
                <a:latin typeface="+mn-lt"/>
                <a:ea typeface="+mn-ea"/>
              </a:rPr>
              <a:t>研究動機與目的</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研究動機</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研究目的</a:t>
            </a:r>
            <a:endParaRPr lang="en-US" altLang="zh-TW" dirty="0">
              <a:solidFill>
                <a:srgbClr val="000000"/>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背景知識與相關研究</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研究方法</a:t>
            </a:r>
            <a:endParaRPr lang="en-US" altLang="zh-TW" dirty="0">
              <a:solidFill>
                <a:schemeClr val="bg1">
                  <a:lumMod val="65000"/>
                </a:schemeClr>
              </a:solidFill>
              <a:latin typeface="+mn-lt"/>
              <a:ea typeface="+mn-ea"/>
            </a:endParaRPr>
          </a:p>
          <a:p>
            <a:pPr>
              <a:buFont typeface="Arial" panose="020B0604020202020204" pitchFamily="34" charset="0"/>
              <a:buChar cha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3</a:t>
            </a:fld>
            <a:endParaRPr lang="zh-TW" altLang="en-US"/>
          </a:p>
        </p:txBody>
      </p:sp>
    </p:spTree>
    <p:extLst>
      <p:ext uri="{BB962C8B-B14F-4D97-AF65-F5344CB8AC3E}">
        <p14:creationId xmlns:p14="http://schemas.microsoft.com/office/powerpoint/2010/main" val="3846986859"/>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資料前處理 </a:t>
            </a:r>
            <a:r>
              <a:rPr lang="en-US" altLang="zh-TW" b="0" dirty="0">
                <a:solidFill>
                  <a:srgbClr val="000000"/>
                </a:solidFill>
              </a:rPr>
              <a:t>(4/6)</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下圖為無顯影劑增強影像範例</a:t>
            </a:r>
            <a:endParaRPr lang="en-US" altLang="zh-TW" sz="2600" dirty="0">
              <a:solidFill>
                <a:srgbClr val="000000"/>
              </a:solidFill>
              <a:latin typeface="+mn-lt"/>
              <a:ea typeface="+mn-ea"/>
            </a:endParaRPr>
          </a:p>
          <a:p>
            <a:pPr lvl="1">
              <a:buFont typeface="Arial" panose="020B0604020202020204" pitchFamily="34" charset="0"/>
              <a:buChar char="•"/>
            </a:pPr>
            <a:r>
              <a:rPr lang="zh-TW" altLang="en-US" sz="2600" dirty="0">
                <a:solidFill>
                  <a:srgbClr val="000000"/>
                </a:solidFill>
                <a:latin typeface="+mn-lt"/>
                <a:ea typeface="+mn-ea"/>
              </a:rPr>
              <a:t>同樣調整至</a:t>
            </a:r>
            <a:r>
              <a:rPr lang="en-US" altLang="zh-TW" sz="2600" dirty="0">
                <a:solidFill>
                  <a:srgbClr val="000000"/>
                </a:solidFill>
                <a:latin typeface="+mn-lt"/>
                <a:ea typeface="+mn-ea"/>
              </a:rPr>
              <a:t>-300</a:t>
            </a:r>
            <a:r>
              <a:rPr lang="zh-TW" altLang="en-US" sz="2600" dirty="0">
                <a:solidFill>
                  <a:srgbClr val="000000"/>
                </a:solidFill>
                <a:latin typeface="+mn-lt"/>
                <a:ea typeface="+mn-ea"/>
              </a:rPr>
              <a:t> </a:t>
            </a:r>
            <a:r>
              <a:rPr lang="en-US" altLang="zh-TW" sz="2600" dirty="0">
                <a:solidFill>
                  <a:srgbClr val="000000"/>
                </a:solidFill>
                <a:latin typeface="+mn-lt"/>
                <a:ea typeface="+mn-ea"/>
              </a:rPr>
              <a:t>HU~500</a:t>
            </a:r>
            <a:r>
              <a:rPr lang="zh-TW" altLang="en-US" sz="2600" dirty="0">
                <a:solidFill>
                  <a:srgbClr val="000000"/>
                </a:solidFill>
                <a:latin typeface="+mn-lt"/>
                <a:ea typeface="+mn-ea"/>
              </a:rPr>
              <a:t> </a:t>
            </a:r>
            <a:r>
              <a:rPr lang="en-US" altLang="zh-TW" sz="2600" dirty="0">
                <a:solidFill>
                  <a:srgbClr val="000000"/>
                </a:solidFill>
                <a:latin typeface="+mn-lt"/>
                <a:ea typeface="+mn-ea"/>
              </a:rPr>
              <a:t>HU</a:t>
            </a:r>
            <a:r>
              <a:rPr lang="zh-TW" altLang="en-US" sz="2600" dirty="0">
                <a:solidFill>
                  <a:srgbClr val="000000"/>
                </a:solidFill>
                <a:latin typeface="+mn-lt"/>
                <a:ea typeface="+mn-ea"/>
              </a:rPr>
              <a:t>範圍</a:t>
            </a:r>
            <a:endParaRPr lang="en-US" altLang="zh-TW" sz="2600" dirty="0">
              <a:solidFill>
                <a:srgbClr val="000000"/>
              </a:solidFill>
              <a:latin typeface="+mn-lt"/>
              <a:ea typeface="+mn-ea"/>
            </a:endParaRPr>
          </a:p>
          <a:p>
            <a:pPr lvl="1">
              <a:buFont typeface="Arial" panose="020B0604020202020204" pitchFamily="34" charset="0"/>
              <a:buChar char="•"/>
            </a:pPr>
            <a:endParaRPr lang="en-US" altLang="zh-TW" sz="2600" dirty="0">
              <a:solidFill>
                <a:srgbClr val="000000"/>
              </a:solidFill>
              <a:latin typeface="+mn-lt"/>
              <a:ea typeface="+mn-ea"/>
            </a:endParaRPr>
          </a:p>
          <a:p>
            <a:pPr lvl="3">
              <a:buFont typeface="Arial" panose="020B0604020202020204" pitchFamily="34" charset="0"/>
              <a:buChar char="•"/>
            </a:pPr>
            <a:endParaRPr lang="en-US" altLang="zh-TW" sz="2600" dirty="0">
              <a:solidFill>
                <a:srgbClr val="000000"/>
              </a:solidFill>
              <a:latin typeface="+mn-lt"/>
              <a:ea typeface="+mn-ea"/>
            </a:endParaRPr>
          </a:p>
          <a:p>
            <a:pPr>
              <a:buFont typeface="Arial" panose="020B0604020202020204" pitchFamily="34" charset="0"/>
              <a:buChar char="•"/>
            </a:pPr>
            <a:endParaRPr lang="zh-TW" altLang="en-US" sz="26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30</a:t>
            </a:fld>
            <a:endParaRPr lang="zh-TW" altLang="en-US"/>
          </a:p>
        </p:txBody>
      </p:sp>
      <p:pic>
        <p:nvPicPr>
          <p:cNvPr id="7" name="圖片 6">
            <a:extLst>
              <a:ext uri="{FF2B5EF4-FFF2-40B4-BE49-F238E27FC236}">
                <a16:creationId xmlns:a16="http://schemas.microsoft.com/office/drawing/2014/main" id="{1D517719-8CD5-4E42-B52C-5B1A73DCFC6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0723" y="4067647"/>
            <a:ext cx="4749108" cy="1656184"/>
          </a:xfrm>
          <a:prstGeom prst="rect">
            <a:avLst/>
          </a:prstGeom>
        </p:spPr>
      </p:pic>
      <p:sp>
        <p:nvSpPr>
          <p:cNvPr id="8" name="文字方塊 7">
            <a:extLst>
              <a:ext uri="{FF2B5EF4-FFF2-40B4-BE49-F238E27FC236}">
                <a16:creationId xmlns:a16="http://schemas.microsoft.com/office/drawing/2014/main" id="{686BF9C8-2FC0-4B08-A554-6986E4F8F068}"/>
              </a:ext>
            </a:extLst>
          </p:cNvPr>
          <p:cNvSpPr txBox="1"/>
          <p:nvPr/>
        </p:nvSpPr>
        <p:spPr>
          <a:xfrm>
            <a:off x="1907022" y="5746876"/>
            <a:ext cx="2236510" cy="338554"/>
          </a:xfrm>
          <a:prstGeom prst="rect">
            <a:avLst/>
          </a:prstGeom>
          <a:noFill/>
        </p:spPr>
        <p:txBody>
          <a:bodyPr wrap="none" rtlCol="0">
            <a:spAutoFit/>
          </a:bodyPr>
          <a:lstStyle/>
          <a:p>
            <a:r>
              <a:rPr lang="zh-TW" altLang="en-US" sz="1600" dirty="0">
                <a:solidFill>
                  <a:srgbClr val="000000"/>
                </a:solidFill>
                <a:latin typeface="標楷體" panose="03000509000000000000" pitchFamily="65" charset="-120"/>
                <a:ea typeface="標楷體" panose="03000509000000000000" pitchFamily="65" charset="-120"/>
              </a:rPr>
              <a:t>原始影像數值分布範圍</a:t>
            </a:r>
          </a:p>
        </p:txBody>
      </p:sp>
      <p:sp>
        <p:nvSpPr>
          <p:cNvPr id="9" name="文字方塊 8">
            <a:extLst>
              <a:ext uri="{FF2B5EF4-FFF2-40B4-BE49-F238E27FC236}">
                <a16:creationId xmlns:a16="http://schemas.microsoft.com/office/drawing/2014/main" id="{86448CF9-BB81-4880-8A9F-1379FCAEC943}"/>
              </a:ext>
            </a:extLst>
          </p:cNvPr>
          <p:cNvSpPr txBox="1"/>
          <p:nvPr/>
        </p:nvSpPr>
        <p:spPr>
          <a:xfrm>
            <a:off x="6283604" y="5719680"/>
            <a:ext cx="2236510" cy="338554"/>
          </a:xfrm>
          <a:prstGeom prst="rect">
            <a:avLst/>
          </a:prstGeom>
          <a:noFill/>
        </p:spPr>
        <p:txBody>
          <a:bodyPr wrap="none" rtlCol="0">
            <a:spAutoFit/>
          </a:bodyPr>
          <a:lstStyle/>
          <a:p>
            <a:r>
              <a:rPr lang="zh-TW" altLang="en-US" sz="1600" dirty="0">
                <a:solidFill>
                  <a:srgbClr val="000000"/>
                </a:solidFill>
                <a:latin typeface="標楷體" panose="03000509000000000000" pitchFamily="65" charset="-120"/>
                <a:ea typeface="標楷體" panose="03000509000000000000" pitchFamily="65" charset="-120"/>
              </a:rPr>
              <a:t>原始影像以灰階圖呈現</a:t>
            </a:r>
          </a:p>
        </p:txBody>
      </p:sp>
      <p:pic>
        <p:nvPicPr>
          <p:cNvPr id="10" name="圖片 9">
            <a:extLst>
              <a:ext uri="{FF2B5EF4-FFF2-40B4-BE49-F238E27FC236}">
                <a16:creationId xmlns:a16="http://schemas.microsoft.com/office/drawing/2014/main" id="{C15E83BA-1E65-456B-8183-DDF2598CD0D6}"/>
              </a:ext>
            </a:extLst>
          </p:cNvPr>
          <p:cNvPicPr>
            <a:picLocks noChangeAspect="1"/>
          </p:cNvPicPr>
          <p:nvPr/>
        </p:nvPicPr>
        <p:blipFill rotWithShape="1">
          <a:blip r:embed="rId4"/>
          <a:srcRect l="9442" t="970" r="59035" b="9555"/>
          <a:stretch/>
        </p:blipFill>
        <p:spPr>
          <a:xfrm>
            <a:off x="6065563" y="3298604"/>
            <a:ext cx="2769149" cy="2448272"/>
          </a:xfrm>
          <a:prstGeom prst="rect">
            <a:avLst/>
          </a:prstGeom>
        </p:spPr>
      </p:pic>
    </p:spTree>
    <p:extLst>
      <p:ext uri="{BB962C8B-B14F-4D97-AF65-F5344CB8AC3E}">
        <p14:creationId xmlns:p14="http://schemas.microsoft.com/office/powerpoint/2010/main" val="59212172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資料前處理 </a:t>
            </a:r>
            <a:r>
              <a:rPr lang="en-US" altLang="zh-TW" b="0" dirty="0">
                <a:solidFill>
                  <a:srgbClr val="000000"/>
                </a:solidFill>
              </a:rPr>
              <a:t>(5/6)</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31</a:t>
            </a:fld>
            <a:endParaRPr lang="zh-TW" altLang="en-US"/>
          </a:p>
        </p:txBody>
      </p:sp>
      <p:pic>
        <p:nvPicPr>
          <p:cNvPr id="5" name="圖片 4">
            <a:extLst>
              <a:ext uri="{FF2B5EF4-FFF2-40B4-BE49-F238E27FC236}">
                <a16:creationId xmlns:a16="http://schemas.microsoft.com/office/drawing/2014/main" id="{E55C128E-AE44-4059-8F66-6DB240FDB14A}"/>
              </a:ext>
            </a:extLst>
          </p:cNvPr>
          <p:cNvPicPr>
            <a:picLocks noChangeAspect="1"/>
          </p:cNvPicPr>
          <p:nvPr/>
        </p:nvPicPr>
        <p:blipFill rotWithShape="1">
          <a:blip r:embed="rId3"/>
          <a:srcRect b="10526"/>
          <a:stretch/>
        </p:blipFill>
        <p:spPr>
          <a:xfrm>
            <a:off x="179709" y="2780928"/>
            <a:ext cx="8784582" cy="2448272"/>
          </a:xfrm>
          <a:prstGeom prst="rect">
            <a:avLst/>
          </a:prstGeom>
        </p:spPr>
      </p:pic>
      <p:sp>
        <p:nvSpPr>
          <p:cNvPr id="6" name="文字方塊 5">
            <a:extLst>
              <a:ext uri="{FF2B5EF4-FFF2-40B4-BE49-F238E27FC236}">
                <a16:creationId xmlns:a16="http://schemas.microsoft.com/office/drawing/2014/main" id="{9828EA2B-F0BD-4E00-BCC6-D483BAEDEB17}"/>
              </a:ext>
            </a:extLst>
          </p:cNvPr>
          <p:cNvSpPr txBox="1"/>
          <p:nvPr/>
        </p:nvSpPr>
        <p:spPr>
          <a:xfrm>
            <a:off x="827584" y="5229200"/>
            <a:ext cx="2954655" cy="338554"/>
          </a:xfrm>
          <a:prstGeom prst="rect">
            <a:avLst/>
          </a:prstGeom>
          <a:noFill/>
        </p:spPr>
        <p:txBody>
          <a:bodyPr wrap="none" rtlCol="0">
            <a:spAutoFit/>
          </a:bodyPr>
          <a:lstStyle/>
          <a:p>
            <a:r>
              <a:rPr lang="zh-TW" altLang="en-US" sz="1600" dirty="0">
                <a:solidFill>
                  <a:srgbClr val="000000"/>
                </a:solidFill>
                <a:latin typeface="標楷體" panose="03000509000000000000" pitchFamily="65" charset="-120"/>
                <a:ea typeface="標楷體" panose="03000509000000000000" pitchFamily="65" charset="-120"/>
              </a:rPr>
              <a:t>無顯影劑增強影像增強</a:t>
            </a:r>
            <a:r>
              <a:rPr lang="en-US" altLang="zh-TW" sz="1600" dirty="0">
                <a:solidFill>
                  <a:srgbClr val="000000"/>
                </a:solidFill>
                <a:latin typeface="標楷體" panose="03000509000000000000" pitchFamily="65" charset="-120"/>
                <a:ea typeface="標楷體" panose="03000509000000000000" pitchFamily="65" charset="-120"/>
              </a:rPr>
              <a:t>-</a:t>
            </a:r>
            <a:r>
              <a:rPr lang="zh-TW" altLang="en-US" sz="1600" dirty="0">
                <a:solidFill>
                  <a:srgbClr val="000000"/>
                </a:solidFill>
                <a:latin typeface="標楷體" panose="03000509000000000000" pitchFamily="65" charset="-120"/>
                <a:ea typeface="標楷體" panose="03000509000000000000" pitchFamily="65" charset="-120"/>
              </a:rPr>
              <a:t>調整前</a:t>
            </a:r>
          </a:p>
        </p:txBody>
      </p:sp>
      <p:sp>
        <p:nvSpPr>
          <p:cNvPr id="7" name="文字方塊 6">
            <a:extLst>
              <a:ext uri="{FF2B5EF4-FFF2-40B4-BE49-F238E27FC236}">
                <a16:creationId xmlns:a16="http://schemas.microsoft.com/office/drawing/2014/main" id="{DC5FBE00-E125-4B89-AB09-340FF649240C}"/>
              </a:ext>
            </a:extLst>
          </p:cNvPr>
          <p:cNvSpPr txBox="1"/>
          <p:nvPr/>
        </p:nvSpPr>
        <p:spPr>
          <a:xfrm>
            <a:off x="5361761" y="5229200"/>
            <a:ext cx="2954655" cy="338554"/>
          </a:xfrm>
          <a:prstGeom prst="rect">
            <a:avLst/>
          </a:prstGeom>
          <a:noFill/>
        </p:spPr>
        <p:txBody>
          <a:bodyPr wrap="none" rtlCol="0">
            <a:spAutoFit/>
          </a:bodyPr>
          <a:lstStyle/>
          <a:p>
            <a:r>
              <a:rPr lang="zh-TW" altLang="en-US" sz="1600" dirty="0">
                <a:solidFill>
                  <a:srgbClr val="000000"/>
                </a:solidFill>
                <a:latin typeface="標楷體" panose="03000509000000000000" pitchFamily="65" charset="-120"/>
                <a:ea typeface="標楷體" panose="03000509000000000000" pitchFamily="65" charset="-120"/>
              </a:rPr>
              <a:t>無顯影劑增強影像增強</a:t>
            </a:r>
            <a:r>
              <a:rPr lang="en-US" altLang="zh-TW" sz="1600" dirty="0">
                <a:solidFill>
                  <a:srgbClr val="000000"/>
                </a:solidFill>
                <a:latin typeface="標楷體" panose="03000509000000000000" pitchFamily="65" charset="-120"/>
                <a:ea typeface="標楷體" panose="03000509000000000000" pitchFamily="65" charset="-120"/>
              </a:rPr>
              <a:t>-</a:t>
            </a:r>
            <a:r>
              <a:rPr lang="zh-TW" altLang="en-US" sz="1600" dirty="0">
                <a:solidFill>
                  <a:srgbClr val="000000"/>
                </a:solidFill>
                <a:latin typeface="標楷體" panose="03000509000000000000" pitchFamily="65" charset="-120"/>
                <a:ea typeface="標楷體" panose="03000509000000000000" pitchFamily="65" charset="-120"/>
              </a:rPr>
              <a:t>調整後</a:t>
            </a:r>
            <a:endParaRPr lang="en-US" altLang="zh-TW" sz="1600" dirty="0">
              <a:solidFill>
                <a:srgbClr val="000000"/>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79120773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資料前處理 </a:t>
            </a:r>
            <a:r>
              <a:rPr lang="en-US" altLang="zh-TW" b="0" dirty="0">
                <a:solidFill>
                  <a:srgbClr val="000000"/>
                </a:solidFill>
              </a:rPr>
              <a:t>(6/6)</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原始影像壓縮</a:t>
            </a:r>
            <a:endParaRPr lang="en-US" altLang="zh-TW" sz="26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原始影像過大無法以單一個案之完整</a:t>
            </a:r>
            <a:r>
              <a:rPr lang="en-US" altLang="zh-TW" sz="2200" dirty="0">
                <a:solidFill>
                  <a:srgbClr val="000000"/>
                </a:solidFill>
                <a:latin typeface="+mn-lt"/>
                <a:ea typeface="+mn-ea"/>
              </a:rPr>
              <a:t>3D</a:t>
            </a:r>
            <a:r>
              <a:rPr lang="zh-TW" altLang="en-US" sz="2200" dirty="0">
                <a:solidFill>
                  <a:srgbClr val="000000"/>
                </a:solidFill>
                <a:latin typeface="+mn-lt"/>
                <a:ea typeface="+mn-ea"/>
              </a:rPr>
              <a:t>影像進行模型訓練</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在輸入模型進行訓練、預測前會先進行圖片壓縮，並將模型輸出結果以線性內插轉換回原始大小進行評估</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有顯影劑增強影像</a:t>
            </a:r>
            <a:endParaRPr lang="en-US" altLang="zh-TW" sz="2200" dirty="0">
              <a:solidFill>
                <a:srgbClr val="000000"/>
              </a:solidFill>
              <a:latin typeface="+mn-lt"/>
              <a:ea typeface="+mn-ea"/>
            </a:endParaRPr>
          </a:p>
          <a:p>
            <a:pPr lvl="3">
              <a:buFont typeface="Arial" panose="020B0604020202020204" pitchFamily="34" charset="0"/>
              <a:buChar char="•"/>
            </a:pPr>
            <a:r>
              <a:rPr lang="en-US" altLang="zh-TW" sz="2200" dirty="0">
                <a:solidFill>
                  <a:srgbClr val="000000"/>
                </a:solidFill>
                <a:latin typeface="+mn-lt"/>
                <a:ea typeface="+mn-ea"/>
              </a:rPr>
              <a:t>(512, 512, 256) -&gt; (192, 192, 192) </a:t>
            </a:r>
            <a:r>
              <a:rPr lang="zh-TW" altLang="en-US" sz="2200" dirty="0">
                <a:solidFill>
                  <a:srgbClr val="000000"/>
                </a:solidFill>
                <a:latin typeface="+mn-lt"/>
                <a:ea typeface="+mn-ea"/>
              </a:rPr>
              <a:t> </a:t>
            </a:r>
            <a:r>
              <a:rPr lang="en-US" altLang="zh-TW" sz="2200" dirty="0">
                <a:solidFill>
                  <a:schemeClr val="bg1">
                    <a:lumMod val="65000"/>
                  </a:schemeClr>
                </a:solidFill>
                <a:latin typeface="+mn-lt"/>
                <a:ea typeface="+mn-ea"/>
              </a:rPr>
              <a:t>// (</a:t>
            </a:r>
            <a:r>
              <a:rPr lang="zh-TW" altLang="en-US" sz="2200" dirty="0">
                <a:solidFill>
                  <a:schemeClr val="bg1">
                    <a:lumMod val="65000"/>
                  </a:schemeClr>
                </a:solidFill>
                <a:latin typeface="+mn-lt"/>
                <a:ea typeface="+mn-ea"/>
              </a:rPr>
              <a:t>長</a:t>
            </a:r>
            <a:r>
              <a:rPr lang="en-US" altLang="zh-TW" sz="2200" dirty="0">
                <a:solidFill>
                  <a:schemeClr val="bg1">
                    <a:lumMod val="65000"/>
                  </a:schemeClr>
                </a:solidFill>
                <a:latin typeface="+mn-lt"/>
                <a:ea typeface="+mn-ea"/>
              </a:rPr>
              <a:t>, </a:t>
            </a:r>
            <a:r>
              <a:rPr lang="zh-TW" altLang="en-US" sz="2200" dirty="0">
                <a:solidFill>
                  <a:schemeClr val="bg1">
                    <a:lumMod val="65000"/>
                  </a:schemeClr>
                </a:solidFill>
                <a:latin typeface="+mn-lt"/>
                <a:ea typeface="+mn-ea"/>
              </a:rPr>
              <a:t>寬</a:t>
            </a:r>
            <a:r>
              <a:rPr lang="en-US" altLang="zh-TW" sz="2200" dirty="0">
                <a:solidFill>
                  <a:schemeClr val="bg1">
                    <a:lumMod val="65000"/>
                  </a:schemeClr>
                </a:solidFill>
                <a:latin typeface="+mn-lt"/>
                <a:ea typeface="+mn-ea"/>
              </a:rPr>
              <a:t>, </a:t>
            </a:r>
            <a:r>
              <a:rPr lang="zh-TW" altLang="en-US" sz="2200" dirty="0">
                <a:solidFill>
                  <a:schemeClr val="bg1">
                    <a:lumMod val="65000"/>
                  </a:schemeClr>
                </a:solidFill>
                <a:latin typeface="+mn-lt"/>
                <a:ea typeface="+mn-ea"/>
              </a:rPr>
              <a:t>高</a:t>
            </a:r>
            <a:r>
              <a:rPr lang="en-US" altLang="zh-TW" sz="2200" dirty="0">
                <a:solidFill>
                  <a:schemeClr val="bg1">
                    <a:lumMod val="65000"/>
                  </a:schemeClr>
                </a:solidFill>
                <a:latin typeface="+mn-lt"/>
                <a:ea typeface="+mn-ea"/>
              </a:rPr>
              <a:t>) </a:t>
            </a:r>
          </a:p>
          <a:p>
            <a:pPr lvl="2">
              <a:buFont typeface="Arial" panose="020B0604020202020204" pitchFamily="34" charset="0"/>
              <a:buChar char="•"/>
            </a:pPr>
            <a:r>
              <a:rPr lang="zh-TW" altLang="en-US" sz="2200" dirty="0">
                <a:solidFill>
                  <a:srgbClr val="000000"/>
                </a:solidFill>
                <a:latin typeface="+mn-lt"/>
                <a:ea typeface="+mn-ea"/>
              </a:rPr>
              <a:t>無顯影劑增強影像</a:t>
            </a:r>
            <a:endParaRPr lang="en-US" altLang="zh-TW" sz="2200" dirty="0">
              <a:solidFill>
                <a:srgbClr val="000000"/>
              </a:solidFill>
              <a:latin typeface="+mn-lt"/>
              <a:ea typeface="+mn-ea"/>
            </a:endParaRPr>
          </a:p>
          <a:p>
            <a:pPr lvl="3">
              <a:buFont typeface="Arial" panose="020B0604020202020204" pitchFamily="34" charset="0"/>
              <a:buChar char="•"/>
            </a:pPr>
            <a:r>
              <a:rPr lang="en-US" altLang="zh-TW" sz="2200" dirty="0">
                <a:solidFill>
                  <a:srgbClr val="000000"/>
                </a:solidFill>
                <a:latin typeface="+mn-lt"/>
                <a:ea typeface="+mn-ea"/>
              </a:rPr>
              <a:t>(512, 512, 64) -&gt; (256, 256, 64)</a:t>
            </a:r>
          </a:p>
          <a:p>
            <a:pPr lvl="3">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32</a:t>
            </a:fld>
            <a:endParaRPr lang="zh-TW" altLang="en-US"/>
          </a:p>
        </p:txBody>
      </p:sp>
    </p:spTree>
    <p:extLst>
      <p:ext uri="{BB962C8B-B14F-4D97-AF65-F5344CB8AC3E}">
        <p14:creationId xmlns:p14="http://schemas.microsoft.com/office/powerpoint/2010/main" val="3030586211"/>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研究動機與目的</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背景知識與相關研究</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rgbClr val="000000"/>
                </a:solidFill>
                <a:latin typeface="+mn-lt"/>
                <a:ea typeface="+mn-ea"/>
              </a:rPr>
              <a:t>研究方法</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資料前處理</a:t>
            </a:r>
            <a:endParaRPr lang="en-US" altLang="zh-TW"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無顯影劑影像資料擴增模型</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冠狀動脈分割模型</a:t>
            </a:r>
            <a:endParaRPr lang="en-US" altLang="zh-TW"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相關應用以及視覺化</a:t>
            </a:r>
            <a:endParaRPr lang="en-US" altLang="zh-TW" dirty="0">
              <a:solidFill>
                <a:schemeClr val="bg1">
                  <a:lumMod val="65000"/>
                </a:schemeClr>
              </a:solidFill>
              <a:latin typeface="+mn-lt"/>
              <a:ea typeface="+mn-ea"/>
            </a:endParaRPr>
          </a:p>
          <a:p>
            <a:pPr>
              <a:buFont typeface="Arial" panose="020B0604020202020204" pitchFamily="34" charset="0"/>
              <a:buChar cha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33</a:t>
            </a:fld>
            <a:endParaRPr lang="zh-TW" altLang="en-US"/>
          </a:p>
        </p:txBody>
      </p:sp>
    </p:spTree>
    <p:extLst>
      <p:ext uri="{BB962C8B-B14F-4D97-AF65-F5344CB8AC3E}">
        <p14:creationId xmlns:p14="http://schemas.microsoft.com/office/powerpoint/2010/main" val="391288418"/>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latin typeface="+mn-lt"/>
                <a:ea typeface="+mn-ea"/>
              </a:rPr>
              <a:t>研究方法</a:t>
            </a:r>
            <a:r>
              <a:rPr lang="en-US" altLang="zh-TW" sz="3200" b="0" dirty="0">
                <a:solidFill>
                  <a:srgbClr val="000000"/>
                </a:solidFill>
                <a:latin typeface="+mn-lt"/>
                <a:ea typeface="+mn-ea"/>
              </a:rPr>
              <a:t>-</a:t>
            </a:r>
            <a:r>
              <a:rPr lang="zh-TW" altLang="en-US" sz="3200" b="0" dirty="0">
                <a:solidFill>
                  <a:srgbClr val="000000"/>
                </a:solidFill>
                <a:latin typeface="+mn-lt"/>
                <a:ea typeface="+mn-ea"/>
              </a:rPr>
              <a:t>無顯影劑影像資料擴增模型 </a:t>
            </a:r>
            <a:r>
              <a:rPr lang="en-US" altLang="zh-TW" sz="3200" b="0" dirty="0">
                <a:solidFill>
                  <a:srgbClr val="000000"/>
                </a:solidFill>
              </a:rPr>
              <a:t>(1/2)</a:t>
            </a:r>
            <a:r>
              <a:rPr lang="zh-TW" altLang="en-US" sz="3200" b="0" dirty="0">
                <a:solidFill>
                  <a:srgbClr val="000000"/>
                </a:solidFill>
                <a:latin typeface="+mn-lt"/>
                <a:ea typeface="+mn-ea"/>
              </a:rPr>
              <a:t> </a:t>
            </a:r>
            <a:endParaRPr lang="en-US" altLang="zh-TW" sz="3200"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dirty="0">
                <a:solidFill>
                  <a:srgbClr val="000000"/>
                </a:solidFill>
                <a:latin typeface="+mn-lt"/>
                <a:ea typeface="+mn-ea"/>
              </a:rPr>
              <a:t>無顯影劑影像之血管對比度較差，人工標記更為困難及耗費人力</a:t>
            </a:r>
            <a:endParaRPr lang="en-US" altLang="zh-TW"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已標記資料較少</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取得之標記品質較有顯影劑影像差</a:t>
            </a:r>
            <a:endParaRPr lang="en-US" altLang="zh-TW" sz="2200" dirty="0">
              <a:solidFill>
                <a:srgbClr val="000000"/>
              </a:solidFill>
              <a:latin typeface="+mn-lt"/>
              <a:ea typeface="+mn-ea"/>
            </a:endParaRPr>
          </a:p>
          <a:p>
            <a:pPr lvl="1">
              <a:buFont typeface="Arial" panose="020B0604020202020204" pitchFamily="34" charset="0"/>
              <a:buChar char="•"/>
            </a:pPr>
            <a:r>
              <a:rPr lang="zh-TW" altLang="en-US" dirty="0">
                <a:solidFill>
                  <a:srgbClr val="000000"/>
                </a:solidFill>
                <a:latin typeface="+mn-lt"/>
                <a:ea typeface="+mn-ea"/>
              </a:rPr>
              <a:t>資料擴增方法</a:t>
            </a:r>
            <a:endParaRPr lang="en-US" altLang="zh-TW"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利用</a:t>
            </a:r>
            <a:r>
              <a:rPr lang="en-US" altLang="zh-TW" sz="2200" dirty="0" err="1">
                <a:solidFill>
                  <a:srgbClr val="000000"/>
                </a:solidFill>
                <a:latin typeface="+mn-lt"/>
                <a:ea typeface="+mn-ea"/>
              </a:rPr>
              <a:t>CycleGAN</a:t>
            </a:r>
            <a:r>
              <a:rPr lang="zh-TW" altLang="en-US" sz="2200" dirty="0">
                <a:solidFill>
                  <a:srgbClr val="000000"/>
                </a:solidFill>
                <a:latin typeface="+mn-lt"/>
                <a:ea typeface="+mn-ea"/>
              </a:rPr>
              <a:t>產生虛擬無顯影劑訓練資料</a:t>
            </a:r>
            <a:endParaRPr lang="en-US" altLang="zh-TW" sz="2200" dirty="0">
              <a:solidFill>
                <a:srgbClr val="000000"/>
              </a:solidFill>
              <a:latin typeface="+mn-lt"/>
              <a:ea typeface="+mn-ea"/>
            </a:endParaRPr>
          </a:p>
          <a:p>
            <a:pPr lvl="3">
              <a:buFont typeface="Arial" panose="020B0604020202020204" pitchFamily="34" charset="0"/>
              <a:buChar char="•"/>
            </a:pPr>
            <a:r>
              <a:rPr lang="zh-TW" altLang="en-US" sz="2200" dirty="0">
                <a:solidFill>
                  <a:srgbClr val="000000"/>
                </a:solidFill>
                <a:latin typeface="+mn-lt"/>
                <a:ea typeface="+mn-ea"/>
              </a:rPr>
              <a:t>將已標記之有顯影劑資料進行風格轉換，去除其中顯影劑增強之風格，轉換為無顯影劑風格之電腦斷層影像</a:t>
            </a:r>
            <a:endParaRPr lang="zh-TW" altLang="en-US" sz="26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34</a:t>
            </a:fld>
            <a:endParaRPr lang="zh-TW" altLang="en-US"/>
          </a:p>
        </p:txBody>
      </p:sp>
    </p:spTree>
    <p:extLst>
      <p:ext uri="{BB962C8B-B14F-4D97-AF65-F5344CB8AC3E}">
        <p14:creationId xmlns:p14="http://schemas.microsoft.com/office/powerpoint/2010/main" val="368768418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latin typeface="+mn-lt"/>
                <a:ea typeface="+mn-ea"/>
              </a:rPr>
              <a:t>研究方法</a:t>
            </a:r>
            <a:r>
              <a:rPr lang="en-US" altLang="zh-TW" sz="3200" b="0" dirty="0">
                <a:solidFill>
                  <a:srgbClr val="000000"/>
                </a:solidFill>
                <a:latin typeface="+mn-lt"/>
                <a:ea typeface="+mn-ea"/>
              </a:rPr>
              <a:t>-</a:t>
            </a:r>
            <a:r>
              <a:rPr lang="zh-TW" altLang="en-US" sz="3200" b="0" dirty="0">
                <a:solidFill>
                  <a:srgbClr val="000000"/>
                </a:solidFill>
                <a:latin typeface="+mn-lt"/>
                <a:ea typeface="+mn-ea"/>
              </a:rPr>
              <a:t>無顯影劑影像資料擴增模型 </a:t>
            </a:r>
            <a:r>
              <a:rPr lang="en-US" altLang="zh-TW" sz="3200" b="0" dirty="0">
                <a:solidFill>
                  <a:srgbClr val="000000"/>
                </a:solidFill>
                <a:latin typeface="+mn-lt"/>
                <a:ea typeface="+mn-ea"/>
              </a:rPr>
              <a:t>(2</a:t>
            </a:r>
            <a:r>
              <a:rPr lang="en-US" altLang="zh-TW" sz="3200" b="0" dirty="0">
                <a:solidFill>
                  <a:srgbClr val="000000"/>
                </a:solidFill>
              </a:rPr>
              <a:t>/2)</a:t>
            </a:r>
            <a:r>
              <a:rPr lang="zh-TW" altLang="en-US" sz="3200" b="0" dirty="0">
                <a:solidFill>
                  <a:srgbClr val="000000"/>
                </a:solidFill>
              </a:rPr>
              <a:t> </a:t>
            </a:r>
            <a:endParaRPr lang="en-US" altLang="zh-TW" sz="3200"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en-US" altLang="zh-TW" sz="2600" dirty="0" err="1">
                <a:solidFill>
                  <a:srgbClr val="000000"/>
                </a:solidFill>
                <a:latin typeface="+mn-lt"/>
                <a:ea typeface="+mn-ea"/>
              </a:rPr>
              <a:t>CycleGAN</a:t>
            </a:r>
            <a:endParaRPr lang="en-US" altLang="zh-TW" sz="26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將既有的已標記之有顯影劑增強影像，產生轉換後之虛擬無顯影劑注射影像</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35</a:t>
            </a:fld>
            <a:endParaRPr lang="zh-TW" altLang="en-US"/>
          </a:p>
        </p:txBody>
      </p:sp>
      <p:pic>
        <p:nvPicPr>
          <p:cNvPr id="5" name="圖片 4">
            <a:extLst>
              <a:ext uri="{FF2B5EF4-FFF2-40B4-BE49-F238E27FC236}">
                <a16:creationId xmlns:a16="http://schemas.microsoft.com/office/drawing/2014/main" id="{D0C0B028-1AF6-451F-9328-8CA323E084BE}"/>
              </a:ext>
            </a:extLst>
          </p:cNvPr>
          <p:cNvPicPr>
            <a:picLocks noChangeAspect="1"/>
          </p:cNvPicPr>
          <p:nvPr/>
        </p:nvPicPr>
        <p:blipFill>
          <a:blip r:embed="rId3"/>
          <a:stretch>
            <a:fillRect/>
          </a:stretch>
        </p:blipFill>
        <p:spPr>
          <a:xfrm>
            <a:off x="33608" y="3782525"/>
            <a:ext cx="4379169" cy="2237505"/>
          </a:xfrm>
          <a:prstGeom prst="rect">
            <a:avLst/>
          </a:prstGeom>
        </p:spPr>
      </p:pic>
      <p:pic>
        <p:nvPicPr>
          <p:cNvPr id="6" name="圖片 5">
            <a:extLst>
              <a:ext uri="{FF2B5EF4-FFF2-40B4-BE49-F238E27FC236}">
                <a16:creationId xmlns:a16="http://schemas.microsoft.com/office/drawing/2014/main" id="{32DF9DAF-F6AC-43D7-ADE2-E8C73D15084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50078" y="4149080"/>
            <a:ext cx="4379170" cy="1143000"/>
          </a:xfrm>
          <a:prstGeom prst="rect">
            <a:avLst/>
          </a:prstGeom>
        </p:spPr>
      </p:pic>
      <p:cxnSp>
        <p:nvCxnSpPr>
          <p:cNvPr id="37" name="直線接點 36">
            <a:extLst>
              <a:ext uri="{FF2B5EF4-FFF2-40B4-BE49-F238E27FC236}">
                <a16:creationId xmlns:a16="http://schemas.microsoft.com/office/drawing/2014/main" id="{B6D2A44C-A293-4875-99C0-E3059C738F4B}"/>
              </a:ext>
            </a:extLst>
          </p:cNvPr>
          <p:cNvCxnSpPr>
            <a:cxnSpLocks/>
          </p:cNvCxnSpPr>
          <p:nvPr/>
        </p:nvCxnSpPr>
        <p:spPr>
          <a:xfrm flipV="1">
            <a:off x="1115616" y="3645024"/>
            <a:ext cx="0" cy="179975"/>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cxnSp>
        <p:nvCxnSpPr>
          <p:cNvPr id="43" name="直線接點 42">
            <a:extLst>
              <a:ext uri="{FF2B5EF4-FFF2-40B4-BE49-F238E27FC236}">
                <a16:creationId xmlns:a16="http://schemas.microsoft.com/office/drawing/2014/main" id="{20CE3D74-0850-459A-886F-A1CE2A5FDB7C}"/>
              </a:ext>
            </a:extLst>
          </p:cNvPr>
          <p:cNvCxnSpPr>
            <a:cxnSpLocks/>
          </p:cNvCxnSpPr>
          <p:nvPr/>
        </p:nvCxnSpPr>
        <p:spPr>
          <a:xfrm>
            <a:off x="1115616" y="3645024"/>
            <a:ext cx="3672408" cy="0"/>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cxnSp>
        <p:nvCxnSpPr>
          <p:cNvPr id="45" name="直線接點 44">
            <a:extLst>
              <a:ext uri="{FF2B5EF4-FFF2-40B4-BE49-F238E27FC236}">
                <a16:creationId xmlns:a16="http://schemas.microsoft.com/office/drawing/2014/main" id="{C7FCD20F-8D65-451C-BB7D-C5ED63254DFC}"/>
              </a:ext>
            </a:extLst>
          </p:cNvPr>
          <p:cNvCxnSpPr>
            <a:cxnSpLocks/>
          </p:cNvCxnSpPr>
          <p:nvPr/>
        </p:nvCxnSpPr>
        <p:spPr>
          <a:xfrm flipV="1">
            <a:off x="3203848" y="6020030"/>
            <a:ext cx="2376264" cy="1"/>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cxnSp>
        <p:nvCxnSpPr>
          <p:cNvPr id="48" name="直線單箭頭接點 47">
            <a:extLst>
              <a:ext uri="{FF2B5EF4-FFF2-40B4-BE49-F238E27FC236}">
                <a16:creationId xmlns:a16="http://schemas.microsoft.com/office/drawing/2014/main" id="{5CA3F049-D7D8-400A-8CFB-D0E024331C17}"/>
              </a:ext>
            </a:extLst>
          </p:cNvPr>
          <p:cNvCxnSpPr>
            <a:cxnSpLocks/>
          </p:cNvCxnSpPr>
          <p:nvPr/>
        </p:nvCxnSpPr>
        <p:spPr>
          <a:xfrm flipV="1">
            <a:off x="5580112" y="5157193"/>
            <a:ext cx="0" cy="862837"/>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51" name="直線單箭頭接點 50">
            <a:extLst>
              <a:ext uri="{FF2B5EF4-FFF2-40B4-BE49-F238E27FC236}">
                <a16:creationId xmlns:a16="http://schemas.microsoft.com/office/drawing/2014/main" id="{8E369CDB-4326-4917-87EA-243441C50AA6}"/>
              </a:ext>
            </a:extLst>
          </p:cNvPr>
          <p:cNvCxnSpPr>
            <a:cxnSpLocks/>
          </p:cNvCxnSpPr>
          <p:nvPr/>
        </p:nvCxnSpPr>
        <p:spPr>
          <a:xfrm>
            <a:off x="4788024" y="3645024"/>
            <a:ext cx="0" cy="1080120"/>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54" name="矩形 53">
            <a:extLst>
              <a:ext uri="{FF2B5EF4-FFF2-40B4-BE49-F238E27FC236}">
                <a16:creationId xmlns:a16="http://schemas.microsoft.com/office/drawing/2014/main" id="{234DCE08-7A7A-41FC-9576-8E35516D5E0C}"/>
              </a:ext>
            </a:extLst>
          </p:cNvPr>
          <p:cNvSpPr/>
          <p:nvPr/>
        </p:nvSpPr>
        <p:spPr>
          <a:xfrm>
            <a:off x="5025971" y="4602536"/>
            <a:ext cx="266109" cy="298741"/>
          </a:xfrm>
          <a:prstGeom prst="rect">
            <a:avLst/>
          </a:prstGeom>
          <a:noFill/>
          <a:ln>
            <a:solidFill>
              <a:srgbClr val="85E0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27832081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研究動機與目的</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背景知識與相關研究</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rgbClr val="000000"/>
                </a:solidFill>
                <a:latin typeface="+mn-lt"/>
                <a:ea typeface="+mn-ea"/>
              </a:rPr>
              <a:t>研究方法</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資料前處理</a:t>
            </a:r>
            <a:endParaRPr lang="en-US" altLang="zh-TW"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無顯影劑影像資料擴增模型</a:t>
            </a:r>
            <a:endParaRPr lang="en-US" altLang="zh-TW"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冠狀動脈分割模型</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相關應用以及視覺化</a:t>
            </a:r>
            <a:endParaRPr lang="en-US" altLang="zh-TW" dirty="0">
              <a:solidFill>
                <a:schemeClr val="bg1">
                  <a:lumMod val="65000"/>
                </a:schemeClr>
              </a:solidFill>
              <a:latin typeface="+mn-lt"/>
              <a:ea typeface="+mn-ea"/>
            </a:endParaRPr>
          </a:p>
          <a:p>
            <a:pPr>
              <a:buFont typeface="Arial" panose="020B0604020202020204" pitchFamily="34" charset="0"/>
              <a:buChar cha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36</a:t>
            </a:fld>
            <a:endParaRPr lang="zh-TW" altLang="en-US"/>
          </a:p>
        </p:txBody>
      </p:sp>
    </p:spTree>
    <p:extLst>
      <p:ext uri="{BB962C8B-B14F-4D97-AF65-F5344CB8AC3E}">
        <p14:creationId xmlns:p14="http://schemas.microsoft.com/office/powerpoint/2010/main" val="2117915867"/>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冠狀動脈分割模型 </a:t>
            </a:r>
            <a:r>
              <a:rPr lang="en-US" altLang="zh-TW" b="0" dirty="0">
                <a:solidFill>
                  <a:srgbClr val="000000"/>
                </a:solidFill>
                <a:latin typeface="+mn-lt"/>
                <a:ea typeface="+mn-ea"/>
              </a:rPr>
              <a:t>(1/2)</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dirty="0">
                <a:solidFill>
                  <a:srgbClr val="000000"/>
                </a:solidFill>
              </a:rPr>
              <a:t>有顯影劑增強電腦斷層掃描影像</a:t>
            </a:r>
            <a:endParaRPr lang="en-US" altLang="zh-TW" dirty="0">
              <a:solidFill>
                <a:srgbClr val="000000"/>
              </a:solidFill>
            </a:endParaRPr>
          </a:p>
          <a:p>
            <a:pPr lvl="2">
              <a:buFont typeface="Arial" panose="020B0604020202020204" pitchFamily="34" charset="0"/>
              <a:buChar char="•"/>
            </a:pPr>
            <a:r>
              <a:rPr lang="zh-TW" altLang="en-US" sz="2200" dirty="0">
                <a:solidFill>
                  <a:srgbClr val="000000"/>
                </a:solidFill>
              </a:rPr>
              <a:t>冠狀動脈分為四類分類</a:t>
            </a:r>
            <a:endParaRPr lang="en-US" altLang="zh-TW" sz="2200" dirty="0">
              <a:solidFill>
                <a:srgbClr val="000000"/>
              </a:solidFill>
            </a:endParaRPr>
          </a:p>
          <a:p>
            <a:pPr lvl="3">
              <a:buFont typeface="Arial" panose="020B0604020202020204" pitchFamily="34" charset="0"/>
              <a:buChar char="•"/>
            </a:pPr>
            <a:r>
              <a:rPr lang="en-US" altLang="zh-TW" sz="2200" dirty="0">
                <a:solidFill>
                  <a:srgbClr val="000000"/>
                </a:solidFill>
              </a:rPr>
              <a:t>RCA</a:t>
            </a:r>
            <a:r>
              <a:rPr lang="zh-TW" altLang="en-US" sz="2200" dirty="0">
                <a:solidFill>
                  <a:srgbClr val="000000"/>
                </a:solidFill>
              </a:rPr>
              <a:t>、</a:t>
            </a:r>
            <a:r>
              <a:rPr lang="en-US" altLang="zh-TW" sz="2200" dirty="0">
                <a:solidFill>
                  <a:srgbClr val="000000"/>
                </a:solidFill>
              </a:rPr>
              <a:t>LAD</a:t>
            </a:r>
            <a:r>
              <a:rPr lang="zh-TW" altLang="en-US" sz="2200" dirty="0">
                <a:solidFill>
                  <a:srgbClr val="000000"/>
                </a:solidFill>
              </a:rPr>
              <a:t>、</a:t>
            </a:r>
            <a:r>
              <a:rPr lang="en-US" altLang="zh-TW" sz="2200" dirty="0">
                <a:solidFill>
                  <a:srgbClr val="000000"/>
                </a:solidFill>
              </a:rPr>
              <a:t>LCX</a:t>
            </a:r>
            <a:r>
              <a:rPr lang="zh-TW" altLang="en-US" sz="2200" dirty="0">
                <a:solidFill>
                  <a:srgbClr val="000000"/>
                </a:solidFill>
              </a:rPr>
              <a:t>、</a:t>
            </a:r>
            <a:r>
              <a:rPr lang="en-US" altLang="zh-TW" sz="2200" dirty="0">
                <a:solidFill>
                  <a:srgbClr val="000000"/>
                </a:solidFill>
              </a:rPr>
              <a:t>LM</a:t>
            </a:r>
          </a:p>
          <a:p>
            <a:pPr lvl="2">
              <a:buFont typeface="Arial" panose="020B0604020202020204" pitchFamily="34" charset="0"/>
              <a:buChar char="•"/>
            </a:pPr>
            <a:r>
              <a:rPr lang="zh-TW" altLang="en-US" sz="2200" dirty="0">
                <a:solidFill>
                  <a:srgbClr val="000000"/>
                </a:solidFill>
              </a:rPr>
              <a:t>後續將分割結果進行其他應用</a:t>
            </a:r>
            <a:endParaRPr lang="en-US" altLang="zh-TW" sz="2200" dirty="0">
              <a:solidFill>
                <a:srgbClr val="000000"/>
              </a:solidFill>
            </a:endParaRPr>
          </a:p>
          <a:p>
            <a:pPr lvl="1">
              <a:buFont typeface="Arial" panose="020B0604020202020204" pitchFamily="34" charset="0"/>
              <a:buChar char="•"/>
            </a:pPr>
            <a:r>
              <a:rPr lang="zh-TW" altLang="en-US" dirty="0">
                <a:solidFill>
                  <a:srgbClr val="000000"/>
                </a:solidFill>
                <a:latin typeface="+mn-lt"/>
                <a:ea typeface="+mn-ea"/>
              </a:rPr>
              <a:t>無顯影劑增強</a:t>
            </a:r>
            <a:r>
              <a:rPr lang="zh-TW" altLang="en-US" dirty="0">
                <a:solidFill>
                  <a:srgbClr val="000000"/>
                </a:solidFill>
              </a:rPr>
              <a:t>電腦斷層掃描影像</a:t>
            </a:r>
            <a:endParaRPr lang="en-US" altLang="zh-TW"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rPr>
              <a:t>冠狀動脈分為一類</a:t>
            </a:r>
            <a:endParaRPr lang="en-US" altLang="zh-TW" sz="2200" dirty="0">
              <a:solidFill>
                <a:srgbClr val="000000"/>
              </a:solidFill>
            </a:endParaRPr>
          </a:p>
          <a:p>
            <a:pPr lvl="2">
              <a:buFont typeface="Arial" panose="020B0604020202020204" pitchFamily="34" charset="0"/>
              <a:buChar char="•"/>
            </a:pPr>
            <a:r>
              <a:rPr lang="zh-TW" altLang="en-US" sz="2200" dirty="0">
                <a:solidFill>
                  <a:srgbClr val="000000"/>
                </a:solidFill>
                <a:latin typeface="+mn-lt"/>
                <a:ea typeface="+mn-ea"/>
              </a:rPr>
              <a:t>搭配風格轉換資料擴增模型產生之虛擬資料，輔助訓練</a:t>
            </a: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37</a:t>
            </a:fld>
            <a:endParaRPr lang="zh-TW" altLang="en-US"/>
          </a:p>
        </p:txBody>
      </p:sp>
    </p:spTree>
    <p:extLst>
      <p:ext uri="{BB962C8B-B14F-4D97-AF65-F5344CB8AC3E}">
        <p14:creationId xmlns:p14="http://schemas.microsoft.com/office/powerpoint/2010/main" val="257404273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冠狀動脈分割模型 </a:t>
            </a:r>
            <a:r>
              <a:rPr lang="en-US" altLang="zh-TW" b="0" dirty="0">
                <a:solidFill>
                  <a:srgbClr val="000000"/>
                </a:solidFill>
                <a:latin typeface="+mn-lt"/>
                <a:ea typeface="+mn-ea"/>
              </a:rPr>
              <a:t>(2/2)</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冠狀動脈分割模型</a:t>
            </a:r>
            <a:endParaRPr lang="en-US" altLang="zh-TW" sz="26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模型</a:t>
            </a:r>
            <a:endParaRPr lang="en-US" altLang="zh-TW" sz="2200" dirty="0">
              <a:solidFill>
                <a:srgbClr val="000000"/>
              </a:solidFill>
              <a:latin typeface="+mn-lt"/>
              <a:ea typeface="+mn-ea"/>
            </a:endParaRPr>
          </a:p>
          <a:p>
            <a:pPr lvl="3">
              <a:buFont typeface="Arial" panose="020B0604020202020204" pitchFamily="34" charset="0"/>
              <a:buChar char="•"/>
            </a:pPr>
            <a:r>
              <a:rPr lang="en-US" altLang="zh-TW" sz="2200" dirty="0">
                <a:solidFill>
                  <a:srgbClr val="000000"/>
                </a:solidFill>
                <a:latin typeface="+mn-lt"/>
                <a:ea typeface="+mn-ea"/>
              </a:rPr>
              <a:t>3D U-Net</a:t>
            </a:r>
          </a:p>
          <a:p>
            <a:pPr lvl="2">
              <a:buFont typeface="Arial" panose="020B0604020202020204" pitchFamily="34" charset="0"/>
              <a:buChar char="•"/>
            </a:pPr>
            <a:r>
              <a:rPr lang="zh-TW" altLang="en-US" sz="2200" dirty="0">
                <a:solidFill>
                  <a:srgbClr val="000000"/>
                </a:solidFill>
                <a:latin typeface="+mn-lt"/>
                <a:ea typeface="+mn-ea"/>
              </a:rPr>
              <a:t>損失函數</a:t>
            </a:r>
            <a:endParaRPr lang="en-US" altLang="zh-TW" sz="2200" dirty="0">
              <a:solidFill>
                <a:srgbClr val="000000"/>
              </a:solidFill>
              <a:latin typeface="+mn-lt"/>
              <a:ea typeface="+mn-ea"/>
            </a:endParaRPr>
          </a:p>
          <a:p>
            <a:pPr lvl="3">
              <a:buFont typeface="Arial" panose="020B0604020202020204" pitchFamily="34" charset="0"/>
              <a:buChar char="•"/>
            </a:pPr>
            <a:r>
              <a:rPr lang="en-US" altLang="zh-TW" sz="2200" dirty="0">
                <a:solidFill>
                  <a:srgbClr val="000000"/>
                </a:solidFill>
                <a:latin typeface="+mn-lt"/>
                <a:ea typeface="+mn-ea"/>
              </a:rPr>
              <a:t>Dice Loss</a:t>
            </a: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38</a:t>
            </a:fld>
            <a:endParaRPr lang="zh-TW" altLang="en-US"/>
          </a:p>
        </p:txBody>
      </p:sp>
      <p:pic>
        <p:nvPicPr>
          <p:cNvPr id="7" name="內容版面配置區 5">
            <a:extLst>
              <a:ext uri="{FF2B5EF4-FFF2-40B4-BE49-F238E27FC236}">
                <a16:creationId xmlns:a16="http://schemas.microsoft.com/office/drawing/2014/main" id="{4FFC893A-3163-4C74-B0E8-D030239E625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5030917" y="2276872"/>
            <a:ext cx="3793996" cy="2128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圖片 4">
            <a:extLst>
              <a:ext uri="{FF2B5EF4-FFF2-40B4-BE49-F238E27FC236}">
                <a16:creationId xmlns:a16="http://schemas.microsoft.com/office/drawing/2014/main" id="{D1569260-183A-45DF-94D6-CDA00ECDE60C}"/>
              </a:ext>
            </a:extLst>
          </p:cNvPr>
          <p:cNvPicPr>
            <a:picLocks noChangeAspect="1"/>
          </p:cNvPicPr>
          <p:nvPr/>
        </p:nvPicPr>
        <p:blipFill>
          <a:blip r:embed="rId4"/>
          <a:stretch>
            <a:fillRect/>
          </a:stretch>
        </p:blipFill>
        <p:spPr>
          <a:xfrm>
            <a:off x="1259632" y="5212979"/>
            <a:ext cx="6674876" cy="700115"/>
          </a:xfrm>
          <a:prstGeom prst="rect">
            <a:avLst/>
          </a:prstGeom>
        </p:spPr>
      </p:pic>
    </p:spTree>
    <p:extLst>
      <p:ext uri="{BB962C8B-B14F-4D97-AF65-F5344CB8AC3E}">
        <p14:creationId xmlns:p14="http://schemas.microsoft.com/office/powerpoint/2010/main" val="36420915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背景知識與相關研究</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rgbClr val="000000"/>
                </a:solidFill>
                <a:latin typeface="+mn-lt"/>
                <a:ea typeface="+mn-ea"/>
              </a:rPr>
              <a:t>研究方法</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資料前處理</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無顯影劑影像資料擴增模型</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冠狀動脈分割模型</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相關應用以及視覺化</a:t>
            </a:r>
            <a:endParaRPr lang="en-US" altLang="zh-TW" sz="2000" dirty="0">
              <a:solidFill>
                <a:srgbClr val="000000"/>
              </a:solidFill>
              <a:latin typeface="+mn-lt"/>
              <a:ea typeface="+mn-ea"/>
            </a:endParaRPr>
          </a:p>
          <a:p>
            <a:pPr lvl="2" eaLnBrk="1" hangingPunct="1">
              <a:buFont typeface="Arial" panose="020B0604020202020204" pitchFamily="34" charset="0"/>
              <a:buChar char="–"/>
              <a:defRPr/>
            </a:pPr>
            <a:r>
              <a:rPr lang="zh-TW" altLang="en-US" sz="1800" dirty="0">
                <a:solidFill>
                  <a:srgbClr val="000000"/>
                </a:solidFill>
              </a:rPr>
              <a:t>鈣化位置偵測</a:t>
            </a:r>
            <a:endParaRPr lang="en-US" altLang="zh-TW" sz="1800" dirty="0">
              <a:solidFill>
                <a:srgbClr val="000000"/>
              </a:solidFill>
            </a:endParaRPr>
          </a:p>
          <a:p>
            <a:pPr lvl="2" eaLnBrk="1" hangingPunct="1">
              <a:buFont typeface="Arial" panose="020B0604020202020204" pitchFamily="34" charset="0"/>
              <a:buChar char="–"/>
              <a:defRPr/>
            </a:pPr>
            <a:r>
              <a:rPr lang="zh-TW" altLang="en-US" sz="1800" dirty="0">
                <a:solidFill>
                  <a:srgbClr val="000000"/>
                </a:solidFill>
                <a:latin typeface="+mn-lt"/>
                <a:ea typeface="+mn-ea"/>
              </a:rPr>
              <a:t>血管狹窄度分析</a:t>
            </a:r>
            <a:endParaRPr lang="en-US" altLang="zh-TW" sz="1800" dirty="0">
              <a:solidFill>
                <a:srgbClr val="000000"/>
              </a:solidFill>
              <a:latin typeface="+mn-lt"/>
              <a:ea typeface="+mn-ea"/>
            </a:endParaRPr>
          </a:p>
          <a:p>
            <a:pPr lvl="2" eaLnBrk="1" hangingPunct="1">
              <a:buFont typeface="Arial" panose="020B0604020202020204" pitchFamily="34" charset="0"/>
              <a:buChar char="–"/>
              <a:defRPr/>
            </a:pPr>
            <a:r>
              <a:rPr lang="zh-TW" altLang="en-US" sz="1800" dirty="0">
                <a:solidFill>
                  <a:srgbClr val="000000"/>
                </a:solidFill>
              </a:rPr>
              <a:t>視覺化</a:t>
            </a:r>
            <a:endParaRPr lang="en-US" altLang="zh-TW" sz="1800" dirty="0">
              <a:solidFill>
                <a:srgbClr val="000000"/>
              </a:solidFill>
              <a:latin typeface="+mn-lt"/>
              <a:ea typeface="+mn-ea"/>
            </a:endParaRPr>
          </a:p>
          <a:p>
            <a:pPr>
              <a:buFont typeface="Arial" panose="020B0604020202020204" pitchFamily="34" charset="0"/>
              <a:buChar char="•"/>
            </a:pPr>
            <a:r>
              <a:rPr lang="zh-TW" altLang="en-US" sz="2400" dirty="0">
                <a:solidFill>
                  <a:schemeClr val="bg1">
                    <a:lumMod val="65000"/>
                  </a:schemeClr>
                </a:solidFill>
                <a:latin typeface="+mn-lt"/>
                <a:ea typeface="+mn-ea"/>
              </a:rPr>
              <a:t>實驗設計以及成果</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39</a:t>
            </a:fld>
            <a:endParaRPr lang="zh-TW" altLang="en-US"/>
          </a:p>
        </p:txBody>
      </p:sp>
    </p:spTree>
    <p:extLst>
      <p:ext uri="{BB962C8B-B14F-4D97-AF65-F5344CB8AC3E}">
        <p14:creationId xmlns:p14="http://schemas.microsoft.com/office/powerpoint/2010/main" val="966880237"/>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rgbClr val="000000"/>
                </a:solidFill>
                <a:latin typeface="+mn-lt"/>
                <a:ea typeface="+mn-ea"/>
              </a:rPr>
              <a:t>研究動機與目的</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研究動機</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研究目的</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背景知識與相關研究</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研究方法</a:t>
            </a:r>
            <a:endParaRPr lang="en-US" altLang="zh-TW" dirty="0">
              <a:solidFill>
                <a:schemeClr val="bg1">
                  <a:lumMod val="65000"/>
                </a:schemeClr>
              </a:solidFill>
              <a:latin typeface="+mn-lt"/>
              <a:ea typeface="+mn-ea"/>
            </a:endParaRPr>
          </a:p>
          <a:p>
            <a:pPr>
              <a:buFont typeface="Arial" panose="020B0604020202020204" pitchFamily="34" charset="0"/>
              <a:buChar cha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4</a:t>
            </a:fld>
            <a:endParaRPr lang="zh-TW" altLang="en-US"/>
          </a:p>
        </p:txBody>
      </p:sp>
    </p:spTree>
    <p:extLst>
      <p:ext uri="{BB962C8B-B14F-4D97-AF65-F5344CB8AC3E}">
        <p14:creationId xmlns:p14="http://schemas.microsoft.com/office/powerpoint/2010/main" val="1578295630"/>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背景知識與相關研究</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rgbClr val="000000"/>
                </a:solidFill>
                <a:latin typeface="+mn-lt"/>
                <a:ea typeface="+mn-ea"/>
              </a:rPr>
              <a:t>研究方法</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資料前處理</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無顯影劑影像資料擴增模型</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冠狀動脈分割模型</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相關應用以及視覺化</a:t>
            </a:r>
            <a:endParaRPr lang="en-US" altLang="zh-TW" sz="2000" dirty="0">
              <a:solidFill>
                <a:srgbClr val="000000"/>
              </a:solidFill>
              <a:latin typeface="+mn-lt"/>
              <a:ea typeface="+mn-ea"/>
            </a:endParaRPr>
          </a:p>
          <a:p>
            <a:pPr lvl="2" eaLnBrk="1" hangingPunct="1">
              <a:buFont typeface="Arial" panose="020B0604020202020204" pitchFamily="34" charset="0"/>
              <a:buChar char="–"/>
              <a:defRPr/>
            </a:pPr>
            <a:r>
              <a:rPr lang="zh-TW" altLang="en-US" sz="1800" dirty="0">
                <a:solidFill>
                  <a:srgbClr val="000000"/>
                </a:solidFill>
              </a:rPr>
              <a:t>鈣化位置偵測</a:t>
            </a:r>
            <a:endParaRPr lang="en-US" altLang="zh-TW" sz="1800" dirty="0">
              <a:solidFill>
                <a:srgbClr val="000000"/>
              </a:solidFill>
            </a:endParaRPr>
          </a:p>
          <a:p>
            <a:pPr lvl="2" eaLnBrk="1" hangingPunct="1">
              <a:buFont typeface="Arial" panose="020B0604020202020204" pitchFamily="34" charset="0"/>
              <a:buChar char="–"/>
              <a:defRPr/>
            </a:pPr>
            <a:r>
              <a:rPr lang="zh-TW" altLang="en-US" sz="1800" dirty="0">
                <a:solidFill>
                  <a:schemeClr val="bg1">
                    <a:lumMod val="65000"/>
                  </a:schemeClr>
                </a:solidFill>
                <a:latin typeface="+mn-lt"/>
                <a:ea typeface="+mn-ea"/>
              </a:rPr>
              <a:t>血管狹窄度分析</a:t>
            </a:r>
            <a:endParaRPr lang="en-US" altLang="zh-TW" sz="1800" dirty="0">
              <a:solidFill>
                <a:schemeClr val="bg1">
                  <a:lumMod val="65000"/>
                </a:schemeClr>
              </a:solidFill>
              <a:latin typeface="+mn-lt"/>
              <a:ea typeface="+mn-ea"/>
            </a:endParaRPr>
          </a:p>
          <a:p>
            <a:pPr lvl="2" eaLnBrk="1" hangingPunct="1">
              <a:buFont typeface="Arial" panose="020B0604020202020204" pitchFamily="34" charset="0"/>
              <a:buChar char="–"/>
              <a:defRPr/>
            </a:pPr>
            <a:r>
              <a:rPr lang="zh-TW" altLang="en-US" sz="1800" dirty="0">
                <a:solidFill>
                  <a:schemeClr val="bg1">
                    <a:lumMod val="65000"/>
                  </a:schemeClr>
                </a:solidFill>
              </a:rPr>
              <a:t>視覺化</a:t>
            </a:r>
            <a:endParaRPr lang="en-US" altLang="zh-TW" sz="1800" dirty="0">
              <a:solidFill>
                <a:schemeClr val="bg1">
                  <a:lumMod val="65000"/>
                </a:schemeClr>
              </a:solidFill>
            </a:endParaRPr>
          </a:p>
          <a:p>
            <a:pPr>
              <a:buFont typeface="Arial" panose="020B0604020202020204" pitchFamily="34" charset="0"/>
              <a:buChar char="•"/>
            </a:pPr>
            <a:r>
              <a:rPr lang="zh-TW" altLang="en-US" sz="2400" dirty="0">
                <a:solidFill>
                  <a:schemeClr val="bg1">
                    <a:lumMod val="65000"/>
                  </a:schemeClr>
                </a:solidFill>
                <a:latin typeface="+mn-lt"/>
                <a:ea typeface="+mn-ea"/>
              </a:rPr>
              <a:t>實驗設計以及成果</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40</a:t>
            </a:fld>
            <a:endParaRPr lang="zh-TW" altLang="en-US"/>
          </a:p>
        </p:txBody>
      </p:sp>
    </p:spTree>
    <p:extLst>
      <p:ext uri="{BB962C8B-B14F-4D97-AF65-F5344CB8AC3E}">
        <p14:creationId xmlns:p14="http://schemas.microsoft.com/office/powerpoint/2010/main" val="4216672865"/>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鈣化位置偵測</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鈣化位置偵測</a:t>
            </a:r>
            <a:endParaRPr lang="en-US" altLang="zh-TW" sz="26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傳統方法為使用無顯影劑資料進行人工標註</a:t>
            </a:r>
            <a:endParaRPr lang="en-US" altLang="zh-TW" sz="2200" dirty="0">
              <a:solidFill>
                <a:srgbClr val="000000"/>
              </a:solidFill>
              <a:latin typeface="+mn-lt"/>
              <a:ea typeface="+mn-ea"/>
            </a:endParaRPr>
          </a:p>
          <a:p>
            <a:pPr lvl="3">
              <a:buFont typeface="Arial" panose="020B0604020202020204" pitchFamily="34" charset="0"/>
              <a:buChar char="•"/>
            </a:pPr>
            <a:r>
              <a:rPr lang="zh-TW" altLang="en-US" sz="2200" dirty="0">
                <a:solidFill>
                  <a:srgbClr val="000000"/>
                </a:solidFill>
                <a:latin typeface="+mn-lt"/>
                <a:ea typeface="+mn-ea"/>
              </a:rPr>
              <a:t>無顯影劑影像鈣化位置明顯</a:t>
            </a:r>
            <a:endParaRPr lang="en-US" altLang="zh-TW" sz="2200" dirty="0">
              <a:solidFill>
                <a:srgbClr val="000000"/>
              </a:solidFill>
              <a:latin typeface="+mn-lt"/>
              <a:ea typeface="+mn-ea"/>
            </a:endParaRPr>
          </a:p>
          <a:p>
            <a:pPr lvl="3">
              <a:buFont typeface="Arial" panose="020B0604020202020204" pitchFamily="34" charset="0"/>
              <a:buChar char="•"/>
            </a:pPr>
            <a:r>
              <a:rPr lang="zh-TW" altLang="en-US" sz="2200" dirty="0">
                <a:solidFill>
                  <a:srgbClr val="000000"/>
                </a:solidFill>
                <a:latin typeface="+mn-lt"/>
                <a:ea typeface="+mn-ea"/>
              </a:rPr>
              <a:t>需人工標記鈣化位置後，與有顯影劑資料擷取出之血管搭配參考</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本研究使用有顯影劑資料分割之冠狀動脈結果，擷取血管範圍之高</a:t>
            </a:r>
            <a:r>
              <a:rPr lang="en-US" altLang="zh-TW" sz="2200" dirty="0">
                <a:solidFill>
                  <a:srgbClr val="000000"/>
                </a:solidFill>
                <a:latin typeface="+mn-lt"/>
                <a:ea typeface="+mn-ea"/>
              </a:rPr>
              <a:t>HU</a:t>
            </a:r>
            <a:r>
              <a:rPr lang="zh-TW" altLang="en-US" sz="2200" dirty="0">
                <a:solidFill>
                  <a:srgbClr val="000000"/>
                </a:solidFill>
                <a:latin typeface="+mn-lt"/>
                <a:ea typeface="+mn-ea"/>
              </a:rPr>
              <a:t>值位置，並進行視覺化</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提供醫師</a:t>
            </a:r>
            <a:r>
              <a:rPr lang="zh-TW" altLang="en-US" sz="2200" dirty="0">
                <a:solidFill>
                  <a:srgbClr val="000000"/>
                </a:solidFill>
              </a:rPr>
              <a:t>設定</a:t>
            </a:r>
            <a:r>
              <a:rPr lang="zh-TW" altLang="en-US" sz="2200" dirty="0">
                <a:solidFill>
                  <a:srgbClr val="000000"/>
                </a:solidFill>
                <a:latin typeface="+mn-lt"/>
                <a:ea typeface="+mn-ea"/>
              </a:rPr>
              <a:t>欲擷取之</a:t>
            </a:r>
            <a:r>
              <a:rPr lang="en-US" altLang="zh-TW" sz="2200" dirty="0">
                <a:solidFill>
                  <a:srgbClr val="000000"/>
                </a:solidFill>
                <a:latin typeface="+mn-lt"/>
                <a:ea typeface="+mn-ea"/>
              </a:rPr>
              <a:t>HU</a:t>
            </a:r>
            <a:r>
              <a:rPr lang="zh-TW" altLang="en-US" sz="2200" dirty="0">
                <a:solidFill>
                  <a:srgbClr val="000000"/>
                </a:solidFill>
                <a:latin typeface="+mn-lt"/>
                <a:ea typeface="+mn-ea"/>
              </a:rPr>
              <a:t>閥值</a:t>
            </a: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41</a:t>
            </a:fld>
            <a:endParaRPr lang="zh-TW" altLang="en-US"/>
          </a:p>
        </p:txBody>
      </p:sp>
    </p:spTree>
    <p:extLst>
      <p:ext uri="{BB962C8B-B14F-4D97-AF65-F5344CB8AC3E}">
        <p14:creationId xmlns:p14="http://schemas.microsoft.com/office/powerpoint/2010/main" val="275376193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背景知識與相關研究</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rgbClr val="000000"/>
                </a:solidFill>
                <a:latin typeface="+mn-lt"/>
                <a:ea typeface="+mn-ea"/>
              </a:rPr>
              <a:t>研究方法</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資料前處理</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無顯影劑影像資料擴增模型</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冠狀動脈分割模型</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相關應用以及視覺化</a:t>
            </a:r>
            <a:endParaRPr lang="en-US" altLang="zh-TW" sz="2000" dirty="0">
              <a:solidFill>
                <a:srgbClr val="000000"/>
              </a:solidFill>
              <a:latin typeface="+mn-lt"/>
              <a:ea typeface="+mn-ea"/>
            </a:endParaRPr>
          </a:p>
          <a:p>
            <a:pPr lvl="2" eaLnBrk="1" hangingPunct="1">
              <a:buFont typeface="Arial" panose="020B0604020202020204" pitchFamily="34" charset="0"/>
              <a:buChar char="–"/>
              <a:defRPr/>
            </a:pPr>
            <a:r>
              <a:rPr lang="zh-TW" altLang="en-US" sz="1800" dirty="0">
                <a:solidFill>
                  <a:schemeClr val="bg1">
                    <a:lumMod val="65000"/>
                  </a:schemeClr>
                </a:solidFill>
              </a:rPr>
              <a:t>鈣化位置偵測</a:t>
            </a:r>
            <a:endParaRPr lang="en-US" altLang="zh-TW" sz="1800" dirty="0">
              <a:solidFill>
                <a:schemeClr val="bg1">
                  <a:lumMod val="65000"/>
                </a:schemeClr>
              </a:solidFill>
            </a:endParaRPr>
          </a:p>
          <a:p>
            <a:pPr lvl="2" eaLnBrk="1" hangingPunct="1">
              <a:buFont typeface="Arial" panose="020B0604020202020204" pitchFamily="34" charset="0"/>
              <a:buChar char="–"/>
              <a:defRPr/>
            </a:pPr>
            <a:r>
              <a:rPr lang="zh-TW" altLang="en-US" sz="1800" dirty="0">
                <a:solidFill>
                  <a:srgbClr val="000000"/>
                </a:solidFill>
                <a:latin typeface="+mn-lt"/>
                <a:ea typeface="+mn-ea"/>
              </a:rPr>
              <a:t>血管狹窄度分析</a:t>
            </a:r>
            <a:endParaRPr lang="en-US" altLang="zh-TW" sz="1800" dirty="0">
              <a:solidFill>
                <a:srgbClr val="000000"/>
              </a:solidFill>
              <a:latin typeface="+mn-lt"/>
              <a:ea typeface="+mn-ea"/>
            </a:endParaRPr>
          </a:p>
          <a:p>
            <a:pPr lvl="2" eaLnBrk="1" hangingPunct="1">
              <a:buFont typeface="Arial" panose="020B0604020202020204" pitchFamily="34" charset="0"/>
              <a:buChar char="–"/>
              <a:defRPr/>
            </a:pPr>
            <a:r>
              <a:rPr lang="zh-TW" altLang="en-US" sz="1800" dirty="0">
                <a:solidFill>
                  <a:schemeClr val="bg1">
                    <a:lumMod val="65000"/>
                  </a:schemeClr>
                </a:solidFill>
              </a:rPr>
              <a:t>視覺化</a:t>
            </a:r>
            <a:endParaRPr lang="en-US" altLang="zh-TW" sz="1800" dirty="0">
              <a:solidFill>
                <a:schemeClr val="bg1">
                  <a:lumMod val="65000"/>
                </a:schemeClr>
              </a:solidFill>
            </a:endParaRPr>
          </a:p>
          <a:p>
            <a:pPr>
              <a:buFont typeface="Arial" panose="020B0604020202020204" pitchFamily="34" charset="0"/>
              <a:buChar char="•"/>
            </a:pPr>
            <a:r>
              <a:rPr lang="zh-TW" altLang="en-US" sz="2400" dirty="0">
                <a:solidFill>
                  <a:schemeClr val="bg1">
                    <a:lumMod val="65000"/>
                  </a:schemeClr>
                </a:solidFill>
                <a:latin typeface="+mn-lt"/>
                <a:ea typeface="+mn-ea"/>
              </a:rPr>
              <a:t>實驗設計以及成果</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42</a:t>
            </a:fld>
            <a:endParaRPr lang="zh-TW" altLang="en-US"/>
          </a:p>
        </p:txBody>
      </p:sp>
    </p:spTree>
    <p:extLst>
      <p:ext uri="{BB962C8B-B14F-4D97-AF65-F5344CB8AC3E}">
        <p14:creationId xmlns:p14="http://schemas.microsoft.com/office/powerpoint/2010/main" val="2088466873"/>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latin typeface="+mn-lt"/>
                <a:ea typeface="+mn-ea"/>
              </a:rPr>
              <a:t>血管狹窄度分析</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血管狹窄度分析</a:t>
            </a:r>
            <a:endParaRPr lang="en-US" altLang="zh-TW" sz="26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以冠狀動脈分割結果計算各血管管徑</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rPr>
              <a:t>擷取其中心線與原始影像進行處理，將彎曲之血管投影成拉直的血管，進行視覺化後</a:t>
            </a:r>
            <a:r>
              <a:rPr lang="zh-TW" altLang="en-US" sz="2200" dirty="0">
                <a:solidFill>
                  <a:srgbClr val="000000"/>
                </a:solidFill>
                <a:latin typeface="+mn-lt"/>
                <a:ea typeface="+mn-ea"/>
              </a:rPr>
              <a:t>提供醫師進行輔助診斷</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可以讓醫師藉由觀察血管管徑趨勢，了解是否可能有血管狹窄問題的發生</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43</a:t>
            </a:fld>
            <a:endParaRPr lang="zh-TW" altLang="en-US"/>
          </a:p>
        </p:txBody>
      </p:sp>
    </p:spTree>
    <p:extLst>
      <p:ext uri="{BB962C8B-B14F-4D97-AF65-F5344CB8AC3E}">
        <p14:creationId xmlns:p14="http://schemas.microsoft.com/office/powerpoint/2010/main" val="182514651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背景知識與相關研究</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rgbClr val="000000"/>
                </a:solidFill>
                <a:latin typeface="+mn-lt"/>
                <a:ea typeface="+mn-ea"/>
              </a:rPr>
              <a:t>研究方法</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資料前處理</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無顯影劑影像資料擴增模型</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冠狀動脈分割模型</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相關應用以及視覺化</a:t>
            </a:r>
            <a:endParaRPr lang="en-US" altLang="zh-TW" sz="2000" dirty="0">
              <a:solidFill>
                <a:srgbClr val="000000"/>
              </a:solidFill>
              <a:latin typeface="+mn-lt"/>
              <a:ea typeface="+mn-ea"/>
            </a:endParaRPr>
          </a:p>
          <a:p>
            <a:pPr lvl="2" eaLnBrk="1" hangingPunct="1">
              <a:buFont typeface="Arial" panose="020B0604020202020204" pitchFamily="34" charset="0"/>
              <a:buChar char="–"/>
              <a:defRPr/>
            </a:pPr>
            <a:r>
              <a:rPr lang="zh-TW" altLang="en-US" sz="1800" dirty="0">
                <a:solidFill>
                  <a:schemeClr val="bg1">
                    <a:lumMod val="65000"/>
                  </a:schemeClr>
                </a:solidFill>
              </a:rPr>
              <a:t>鈣化位置偵測</a:t>
            </a:r>
            <a:endParaRPr lang="en-US" altLang="zh-TW" sz="1800" dirty="0">
              <a:solidFill>
                <a:schemeClr val="bg1">
                  <a:lumMod val="65000"/>
                </a:schemeClr>
              </a:solidFill>
            </a:endParaRPr>
          </a:p>
          <a:p>
            <a:pPr lvl="2" eaLnBrk="1" hangingPunct="1">
              <a:buFont typeface="Arial" panose="020B0604020202020204" pitchFamily="34" charset="0"/>
              <a:buChar char="–"/>
              <a:defRPr/>
            </a:pPr>
            <a:r>
              <a:rPr lang="zh-TW" altLang="en-US" sz="1800" dirty="0">
                <a:solidFill>
                  <a:schemeClr val="bg1">
                    <a:lumMod val="65000"/>
                  </a:schemeClr>
                </a:solidFill>
                <a:latin typeface="+mn-lt"/>
                <a:ea typeface="+mn-ea"/>
              </a:rPr>
              <a:t>血管狹窄度分析</a:t>
            </a:r>
            <a:endParaRPr lang="en-US" altLang="zh-TW" sz="1800" dirty="0">
              <a:solidFill>
                <a:schemeClr val="bg1">
                  <a:lumMod val="65000"/>
                </a:schemeClr>
              </a:solidFill>
              <a:latin typeface="+mn-lt"/>
              <a:ea typeface="+mn-ea"/>
            </a:endParaRPr>
          </a:p>
          <a:p>
            <a:pPr lvl="2" eaLnBrk="1" hangingPunct="1">
              <a:buFont typeface="Arial" panose="020B0604020202020204" pitchFamily="34" charset="0"/>
              <a:buChar char="–"/>
              <a:defRPr/>
            </a:pPr>
            <a:r>
              <a:rPr lang="zh-TW" altLang="en-US" sz="1800" dirty="0">
                <a:solidFill>
                  <a:srgbClr val="000000"/>
                </a:solidFill>
              </a:rPr>
              <a:t>視覺化</a:t>
            </a:r>
            <a:endParaRPr lang="en-US" altLang="zh-TW" sz="1800" dirty="0">
              <a:solidFill>
                <a:srgbClr val="000000"/>
              </a:solidFill>
            </a:endParaRPr>
          </a:p>
          <a:p>
            <a:pPr>
              <a:buFont typeface="Arial" panose="020B0604020202020204" pitchFamily="34" charset="0"/>
              <a:buChar char="•"/>
            </a:pPr>
            <a:r>
              <a:rPr lang="zh-TW" altLang="en-US" sz="2400" dirty="0">
                <a:solidFill>
                  <a:schemeClr val="bg1">
                    <a:lumMod val="65000"/>
                  </a:schemeClr>
                </a:solidFill>
                <a:latin typeface="+mn-lt"/>
                <a:ea typeface="+mn-ea"/>
              </a:rPr>
              <a:t>實驗設計以及成果</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44</a:t>
            </a:fld>
            <a:endParaRPr lang="zh-TW" altLang="en-US"/>
          </a:p>
        </p:txBody>
      </p:sp>
    </p:spTree>
    <p:extLst>
      <p:ext uri="{BB962C8B-B14F-4D97-AF65-F5344CB8AC3E}">
        <p14:creationId xmlns:p14="http://schemas.microsoft.com/office/powerpoint/2010/main" val="1261441078"/>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rPr>
              <a:t>視覺化 </a:t>
            </a:r>
            <a:r>
              <a:rPr lang="en-US" altLang="zh-TW" b="0" dirty="0">
                <a:solidFill>
                  <a:srgbClr val="000000"/>
                </a:solidFill>
              </a:rPr>
              <a:t>(1/2)</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dirty="0">
                <a:solidFill>
                  <a:srgbClr val="000000"/>
                </a:solidFill>
                <a:latin typeface="+mn-lt"/>
                <a:ea typeface="+mn-ea"/>
              </a:rPr>
              <a:t>使用開源軟體 </a:t>
            </a:r>
            <a:r>
              <a:rPr lang="en-US" altLang="zh-TW" dirty="0">
                <a:solidFill>
                  <a:srgbClr val="000000"/>
                </a:solidFill>
                <a:latin typeface="+mn-lt"/>
                <a:ea typeface="+mn-ea"/>
              </a:rPr>
              <a:t>3D</a:t>
            </a:r>
            <a:r>
              <a:rPr lang="zh-TW" altLang="en-US" dirty="0">
                <a:solidFill>
                  <a:srgbClr val="000000"/>
                </a:solidFill>
                <a:latin typeface="+mn-lt"/>
                <a:ea typeface="+mn-ea"/>
              </a:rPr>
              <a:t> </a:t>
            </a:r>
            <a:r>
              <a:rPr lang="en-US" altLang="zh-TW" dirty="0">
                <a:solidFill>
                  <a:srgbClr val="000000"/>
                </a:solidFill>
                <a:latin typeface="+mn-lt"/>
                <a:ea typeface="+mn-ea"/>
              </a:rPr>
              <a:t>Slicer</a:t>
            </a:r>
            <a:r>
              <a:rPr lang="zh-TW" altLang="en-US" dirty="0">
                <a:solidFill>
                  <a:srgbClr val="000000"/>
                </a:solidFill>
                <a:latin typeface="+mn-lt"/>
                <a:ea typeface="+mn-ea"/>
              </a:rPr>
              <a:t>做為視覺化平台</a:t>
            </a:r>
            <a:endParaRPr lang="en-US" altLang="zh-TW" dirty="0">
              <a:solidFill>
                <a:srgbClr val="000000"/>
              </a:solidFill>
              <a:latin typeface="+mn-lt"/>
              <a:ea typeface="+mn-ea"/>
            </a:endParaRPr>
          </a:p>
          <a:p>
            <a:pPr lvl="1">
              <a:buFont typeface="Arial" panose="020B0604020202020204" pitchFamily="34" charset="0"/>
              <a:buChar char="•"/>
            </a:pPr>
            <a:r>
              <a:rPr lang="zh-TW" altLang="en-US" dirty="0">
                <a:solidFill>
                  <a:srgbClr val="000000"/>
                </a:solidFill>
              </a:rPr>
              <a:t>支援多種醫學影像格式、檢視方式，提供編輯工具</a:t>
            </a:r>
            <a:endParaRPr lang="en-US" altLang="zh-TW" dirty="0">
              <a:solidFill>
                <a:srgbClr val="000000"/>
              </a:solidFill>
              <a:latin typeface="+mn-lt"/>
              <a:ea typeface="+mn-ea"/>
            </a:endParaRPr>
          </a:p>
          <a:p>
            <a:pPr lvl="1">
              <a:buFont typeface="Arial" panose="020B0604020202020204" pitchFamily="34" charset="0"/>
              <a:buChar char="•"/>
            </a:pPr>
            <a:r>
              <a:rPr lang="zh-TW" altLang="en-US" dirty="0">
                <a:solidFill>
                  <a:srgbClr val="000000"/>
                </a:solidFill>
                <a:latin typeface="+mn-lt"/>
                <a:ea typeface="+mn-ea"/>
              </a:rPr>
              <a:t>支援使用者以</a:t>
            </a:r>
            <a:r>
              <a:rPr lang="en-US" altLang="zh-TW" dirty="0">
                <a:solidFill>
                  <a:srgbClr val="000000"/>
                </a:solidFill>
                <a:latin typeface="+mn-lt"/>
                <a:ea typeface="+mn-ea"/>
              </a:rPr>
              <a:t>Python</a:t>
            </a:r>
            <a:r>
              <a:rPr lang="zh-TW" altLang="en-US" dirty="0">
                <a:solidFill>
                  <a:srgbClr val="000000"/>
                </a:solidFill>
                <a:latin typeface="+mn-lt"/>
                <a:ea typeface="+mn-ea"/>
              </a:rPr>
              <a:t>自行撰寫插件</a:t>
            </a:r>
            <a:endParaRPr lang="en-US" altLang="zh-TW" dirty="0">
              <a:solidFill>
                <a:srgbClr val="000000"/>
              </a:solidFill>
              <a:latin typeface="+mn-lt"/>
              <a:ea typeface="+mn-ea"/>
            </a:endParaRPr>
          </a:p>
          <a:p>
            <a:pPr lvl="1">
              <a:buFont typeface="Arial" panose="020B0604020202020204" pitchFamily="34" charset="0"/>
              <a:buChar char="•"/>
            </a:pPr>
            <a:r>
              <a:rPr lang="zh-TW" altLang="en-US" dirty="0">
                <a:solidFill>
                  <a:srgbClr val="000000"/>
                </a:solidFill>
                <a:latin typeface="+mn-lt"/>
                <a:ea typeface="+mn-ea"/>
              </a:rPr>
              <a:t>可以利用</a:t>
            </a:r>
            <a:r>
              <a:rPr lang="en-US" altLang="zh-TW" dirty="0">
                <a:solidFill>
                  <a:srgbClr val="000000"/>
                </a:solidFill>
              </a:rPr>
              <a:t>3D Slicer</a:t>
            </a:r>
            <a:r>
              <a:rPr lang="zh-TW" altLang="en-US" dirty="0">
                <a:solidFill>
                  <a:srgbClr val="000000"/>
                </a:solidFill>
                <a:latin typeface="+mn-lt"/>
                <a:ea typeface="+mn-ea"/>
              </a:rPr>
              <a:t>載入資料後，以自行撰寫之</a:t>
            </a:r>
            <a:r>
              <a:rPr lang="en-US" altLang="zh-TW" dirty="0">
                <a:solidFill>
                  <a:srgbClr val="000000"/>
                </a:solidFill>
                <a:latin typeface="+mn-lt"/>
                <a:ea typeface="+mn-ea"/>
              </a:rPr>
              <a:t>Python</a:t>
            </a:r>
            <a:r>
              <a:rPr lang="zh-TW" altLang="en-US" dirty="0">
                <a:solidFill>
                  <a:srgbClr val="000000"/>
                </a:solidFill>
                <a:latin typeface="+mn-lt"/>
                <a:ea typeface="+mn-ea"/>
              </a:rPr>
              <a:t>插件進行運算，再傳回</a:t>
            </a:r>
            <a:r>
              <a:rPr lang="en-US" altLang="zh-TW" dirty="0">
                <a:solidFill>
                  <a:srgbClr val="000000"/>
                </a:solidFill>
                <a:latin typeface="+mn-lt"/>
                <a:ea typeface="+mn-ea"/>
              </a:rPr>
              <a:t>3D Slicer</a:t>
            </a:r>
            <a:r>
              <a:rPr lang="zh-TW" altLang="en-US" dirty="0">
                <a:solidFill>
                  <a:srgbClr val="000000"/>
                </a:solidFill>
                <a:latin typeface="+mn-lt"/>
                <a:ea typeface="+mn-ea"/>
              </a:rPr>
              <a:t>中進行視覺化呈現</a:t>
            </a:r>
            <a:endParaRPr lang="en-US" altLang="zh-TW"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45</a:t>
            </a:fld>
            <a:endParaRPr lang="zh-TW" altLang="en-US"/>
          </a:p>
        </p:txBody>
      </p:sp>
    </p:spTree>
    <p:extLst>
      <p:ext uri="{BB962C8B-B14F-4D97-AF65-F5344CB8AC3E}">
        <p14:creationId xmlns:p14="http://schemas.microsoft.com/office/powerpoint/2010/main" val="2848074161"/>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研究方法</a:t>
            </a:r>
            <a:r>
              <a:rPr lang="en-US" altLang="zh-TW" b="0" dirty="0">
                <a:solidFill>
                  <a:srgbClr val="000000"/>
                </a:solidFill>
                <a:latin typeface="+mn-lt"/>
                <a:ea typeface="+mn-ea"/>
              </a:rPr>
              <a:t>-</a:t>
            </a:r>
            <a:r>
              <a:rPr lang="zh-TW" altLang="en-US" b="0" dirty="0">
                <a:solidFill>
                  <a:srgbClr val="000000"/>
                </a:solidFill>
              </a:rPr>
              <a:t>視覺化 </a:t>
            </a:r>
            <a:r>
              <a:rPr lang="en-US" altLang="zh-TW" b="0" dirty="0">
                <a:solidFill>
                  <a:srgbClr val="000000"/>
                </a:solidFill>
              </a:rPr>
              <a:t>(2/2)</a:t>
            </a:r>
            <a:endParaRPr lang="en-US" altLang="zh-TW"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46</a:t>
            </a:fld>
            <a:endParaRPr lang="zh-TW" altLang="en-US"/>
          </a:p>
        </p:txBody>
      </p:sp>
      <p:sp>
        <p:nvSpPr>
          <p:cNvPr id="8" name="文字方塊 7">
            <a:extLst>
              <a:ext uri="{FF2B5EF4-FFF2-40B4-BE49-F238E27FC236}">
                <a16:creationId xmlns:a16="http://schemas.microsoft.com/office/drawing/2014/main" id="{CACE6DE2-01A7-4079-B804-F25343B49BEA}"/>
              </a:ext>
            </a:extLst>
          </p:cNvPr>
          <p:cNvSpPr txBox="1"/>
          <p:nvPr/>
        </p:nvSpPr>
        <p:spPr>
          <a:xfrm>
            <a:off x="3556337" y="5929313"/>
            <a:ext cx="1685077" cy="369332"/>
          </a:xfrm>
          <a:prstGeom prst="rect">
            <a:avLst/>
          </a:prstGeom>
          <a:noFill/>
        </p:spPr>
        <p:txBody>
          <a:bodyPr wrap="none" rtlCol="0">
            <a:spAutoFit/>
          </a:bodyPr>
          <a:lstStyle/>
          <a:p>
            <a:r>
              <a:rPr lang="en-US" altLang="zh-TW" dirty="0">
                <a:solidFill>
                  <a:srgbClr val="000000"/>
                </a:solidFill>
                <a:latin typeface="標楷體" panose="03000509000000000000" pitchFamily="65" charset="-120"/>
                <a:ea typeface="標楷體" panose="03000509000000000000" pitchFamily="65" charset="-120"/>
              </a:rPr>
              <a:t>3D Slicer</a:t>
            </a:r>
            <a:r>
              <a:rPr lang="zh-TW" altLang="en-US" dirty="0">
                <a:solidFill>
                  <a:srgbClr val="000000"/>
                </a:solidFill>
                <a:latin typeface="標楷體" panose="03000509000000000000" pitchFamily="65" charset="-120"/>
                <a:ea typeface="標楷體" panose="03000509000000000000" pitchFamily="65" charset="-120"/>
              </a:rPr>
              <a:t>介面</a:t>
            </a:r>
          </a:p>
        </p:txBody>
      </p:sp>
      <p:pic>
        <p:nvPicPr>
          <p:cNvPr id="24" name="內容版面配置區 23">
            <a:extLst>
              <a:ext uri="{FF2B5EF4-FFF2-40B4-BE49-F238E27FC236}">
                <a16:creationId xmlns:a16="http://schemas.microsoft.com/office/drawing/2014/main" id="{7E961161-3EF9-4276-B8C6-EAD792E01823}"/>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672907" y="1912491"/>
            <a:ext cx="7451936" cy="4036789"/>
          </a:xfrm>
        </p:spPr>
      </p:pic>
    </p:spTree>
    <p:extLst>
      <p:ext uri="{BB962C8B-B14F-4D97-AF65-F5344CB8AC3E}">
        <p14:creationId xmlns:p14="http://schemas.microsoft.com/office/powerpoint/2010/main" val="162507674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背景知識與相關研究</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研究方法</a:t>
            </a:r>
            <a:endParaRPr lang="en-US" altLang="zh-TW" sz="2400" dirty="0">
              <a:solidFill>
                <a:schemeClr val="bg1">
                  <a:lumMod val="65000"/>
                </a:schemeClr>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實驗設計以及成果</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資料集</a:t>
            </a:r>
            <a:endParaRPr lang="en-US" altLang="zh-TW" sz="20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有顯影劑增強之冠狀動脈分割</a:t>
            </a:r>
            <a:endParaRPr lang="en-US" altLang="zh-TW" sz="20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電腦斷層掃描影像風格轉換</a:t>
            </a:r>
            <a:endParaRPr lang="en-US" altLang="zh-TW" sz="20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無顯影劑增強之冠狀動脈分割</a:t>
            </a:r>
            <a:endParaRPr lang="en-US" altLang="zh-TW" sz="20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相關應用及視覺化</a:t>
            </a:r>
            <a:endParaRPr lang="en-US" altLang="zh-TW" sz="2000" dirty="0">
              <a:solidFill>
                <a:srgbClr val="000000"/>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47</a:t>
            </a:fld>
            <a:endParaRPr lang="zh-TW" altLang="en-US"/>
          </a:p>
        </p:txBody>
      </p:sp>
    </p:spTree>
    <p:extLst>
      <p:ext uri="{BB962C8B-B14F-4D97-AF65-F5344CB8AC3E}">
        <p14:creationId xmlns:p14="http://schemas.microsoft.com/office/powerpoint/2010/main" val="604012608"/>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背景知識與相關研究</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研究方法</a:t>
            </a:r>
            <a:endParaRPr lang="en-US" altLang="zh-TW" sz="2400" dirty="0">
              <a:solidFill>
                <a:schemeClr val="bg1">
                  <a:lumMod val="65000"/>
                </a:schemeClr>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實驗設計以及成果</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資料集</a:t>
            </a:r>
            <a:endParaRPr lang="en-US" altLang="zh-TW" sz="20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有顯影劑增強之冠狀動脈分割</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電腦斷層掃描影像風格轉換</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無顯影劑增強之冠狀動脈分割</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相關應用及視覺化</a:t>
            </a:r>
            <a:endParaRPr lang="en-US" altLang="zh-TW" sz="20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48</a:t>
            </a:fld>
            <a:endParaRPr lang="zh-TW" altLang="en-US"/>
          </a:p>
        </p:txBody>
      </p:sp>
    </p:spTree>
    <p:extLst>
      <p:ext uri="{BB962C8B-B14F-4D97-AF65-F5344CB8AC3E}">
        <p14:creationId xmlns:p14="http://schemas.microsoft.com/office/powerpoint/2010/main" val="2790580287"/>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實驗設計</a:t>
            </a:r>
            <a:r>
              <a:rPr lang="en-US" altLang="zh-TW" b="0" dirty="0">
                <a:solidFill>
                  <a:srgbClr val="000000"/>
                </a:solidFill>
                <a:latin typeface="+mn-lt"/>
                <a:ea typeface="+mn-ea"/>
              </a:rPr>
              <a:t>-</a:t>
            </a:r>
            <a:r>
              <a:rPr lang="zh-TW" altLang="en-US" b="0" dirty="0">
                <a:solidFill>
                  <a:srgbClr val="000000"/>
                </a:solidFill>
                <a:latin typeface="+mn-lt"/>
                <a:ea typeface="+mn-ea"/>
              </a:rPr>
              <a:t>資料集 </a:t>
            </a:r>
            <a:r>
              <a:rPr lang="en-US" altLang="zh-TW" b="0" dirty="0">
                <a:solidFill>
                  <a:srgbClr val="000000"/>
                </a:solidFill>
                <a:latin typeface="+mn-lt"/>
                <a:ea typeface="+mn-ea"/>
              </a:rPr>
              <a:t>(1/3)</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三種資料集</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已標記之有顯影劑增強影像</a:t>
            </a:r>
            <a:endParaRPr lang="en-US" altLang="zh-TW" sz="2400" dirty="0">
              <a:solidFill>
                <a:srgbClr val="000000"/>
              </a:solidFill>
              <a:latin typeface="+mn-lt"/>
              <a:ea typeface="+mn-ea"/>
            </a:endParaRPr>
          </a:p>
          <a:p>
            <a:pPr lvl="1">
              <a:buFont typeface="Arial" panose="020B0604020202020204" pitchFamily="34" charset="0"/>
              <a:buChar char="•"/>
            </a:pPr>
            <a:r>
              <a:rPr lang="zh-TW" altLang="en-US" sz="2000" dirty="0">
                <a:solidFill>
                  <a:srgbClr val="000000"/>
                </a:solidFill>
                <a:latin typeface="+mn-lt"/>
                <a:ea typeface="+mn-ea"/>
              </a:rPr>
              <a:t>共</a:t>
            </a:r>
            <a:r>
              <a:rPr lang="en-US" altLang="zh-TW" sz="2000" dirty="0">
                <a:solidFill>
                  <a:srgbClr val="000000"/>
                </a:solidFill>
                <a:latin typeface="+mn-lt"/>
                <a:ea typeface="+mn-ea"/>
              </a:rPr>
              <a:t>21</a:t>
            </a:r>
            <a:r>
              <a:rPr lang="zh-TW" altLang="en-US" sz="2000" dirty="0">
                <a:solidFill>
                  <a:srgbClr val="000000"/>
                </a:solidFill>
                <a:latin typeface="+mn-lt"/>
                <a:ea typeface="+mn-ea"/>
              </a:rPr>
              <a:t>組，每一組影像</a:t>
            </a:r>
            <a:r>
              <a:rPr lang="zh-TW" altLang="en-US" sz="2000" dirty="0">
                <a:solidFill>
                  <a:srgbClr val="000000"/>
                </a:solidFill>
              </a:rPr>
              <a:t>為</a:t>
            </a:r>
            <a:r>
              <a:rPr lang="en-US" altLang="zh-TW" sz="2000" dirty="0">
                <a:solidFill>
                  <a:srgbClr val="000000"/>
                </a:solidFill>
                <a:latin typeface="+mn-lt"/>
                <a:ea typeface="+mn-ea"/>
              </a:rPr>
              <a:t>256</a:t>
            </a:r>
            <a:r>
              <a:rPr lang="zh-TW" altLang="en-US" sz="2000" dirty="0">
                <a:solidFill>
                  <a:srgbClr val="000000"/>
                </a:solidFill>
                <a:latin typeface="+mn-lt"/>
                <a:ea typeface="+mn-ea"/>
              </a:rPr>
              <a:t>張，大小為</a:t>
            </a:r>
            <a:r>
              <a:rPr lang="en-US" altLang="zh-TW" sz="2000" dirty="0">
                <a:solidFill>
                  <a:srgbClr val="000000"/>
                </a:solidFill>
                <a:latin typeface="+mn-lt"/>
                <a:ea typeface="+mn-ea"/>
              </a:rPr>
              <a:t>512*512</a:t>
            </a:r>
            <a:endParaRPr lang="zh-TW" altLang="en-US" sz="2000" dirty="0">
              <a:solidFill>
                <a:srgbClr val="000000"/>
              </a:solidFill>
              <a:latin typeface="+mn-lt"/>
              <a:ea typeface="+mn-ea"/>
            </a:endParaRPr>
          </a:p>
          <a:p>
            <a:pPr lvl="1">
              <a:buFont typeface="Arial" panose="020B0604020202020204" pitchFamily="34" charset="0"/>
              <a:buChar char="•"/>
            </a:pPr>
            <a:r>
              <a:rPr lang="zh-TW" altLang="en-US" sz="2000" dirty="0">
                <a:solidFill>
                  <a:srgbClr val="000000"/>
                </a:solidFill>
              </a:rPr>
              <a:t>將冠狀動脈標記為四種，</a:t>
            </a:r>
            <a:r>
              <a:rPr lang="zh-TW" altLang="en-US" sz="2000" dirty="0">
                <a:solidFill>
                  <a:srgbClr val="000000"/>
                </a:solidFill>
                <a:latin typeface="+mn-lt"/>
                <a:ea typeface="+mn-ea"/>
              </a:rPr>
              <a:t>運用於訓練對有顯影劑增強電腦斷層影像進行冠狀動脈分割之</a:t>
            </a:r>
            <a:r>
              <a:rPr lang="zh-TW" altLang="en-US" sz="2000" dirty="0">
                <a:solidFill>
                  <a:srgbClr val="000000"/>
                </a:solidFill>
              </a:rPr>
              <a:t>模型</a:t>
            </a:r>
            <a:endParaRPr lang="en-US" altLang="zh-TW" sz="2000" dirty="0">
              <a:solidFill>
                <a:srgbClr val="000000"/>
              </a:solidFill>
            </a:endParaRPr>
          </a:p>
          <a:p>
            <a:pPr lvl="1">
              <a:buFont typeface="Arial" panose="020B0604020202020204" pitchFamily="34" charset="0"/>
              <a:buChar char="•"/>
            </a:pPr>
            <a:r>
              <a:rPr lang="zh-TW" altLang="en-US" sz="2000" dirty="0">
                <a:solidFill>
                  <a:srgbClr val="000000"/>
                </a:solidFill>
              </a:rPr>
              <a:t>運用於利用風格轉換模型，產生虛擬的無顯影劑增強電腦斷層掃描影像，做為無顯影劑增強冠狀動脈分割模型的擴增資料。</a:t>
            </a:r>
            <a:endParaRPr lang="en-US" altLang="zh-TW" sz="2000" dirty="0">
              <a:solidFill>
                <a:srgbClr val="000000"/>
              </a:solidFill>
            </a:endParaRPr>
          </a:p>
          <a:p>
            <a:pPr>
              <a:buFont typeface="Arial" panose="020B0604020202020204" pitchFamily="34" charset="0"/>
              <a:buChar char="•"/>
            </a:pPr>
            <a:endParaRPr lang="zh-TW" altLang="en-US" sz="20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49</a:t>
            </a:fld>
            <a:endParaRPr lang="zh-TW" altLang="en-US"/>
          </a:p>
        </p:txBody>
      </p:sp>
    </p:spTree>
    <p:extLst>
      <p:ext uri="{BB962C8B-B14F-4D97-AF65-F5344CB8AC3E}">
        <p14:creationId xmlns:p14="http://schemas.microsoft.com/office/powerpoint/2010/main" val="395961860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a:t>
            </a:r>
            <a:r>
              <a:rPr lang="en-US" altLang="zh-TW" b="0" dirty="0">
                <a:solidFill>
                  <a:srgbClr val="000000"/>
                </a:solidFill>
                <a:latin typeface="+mn-lt"/>
                <a:ea typeface="+mn-ea"/>
              </a:rPr>
              <a:t>(1/2)</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根據台灣衛生福利部統計處統計，心臟疾病長年位居台灣前三大死因，但資訊技術在醫學領域上的應用還有很大的發展空間</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心臟冠狀動脈診斷需利用到血管資訊，然而以人工方式進行血管標註需耗費大量人力資源</a:t>
            </a:r>
          </a:p>
          <a:p>
            <a:pPr marL="0" indent="0">
              <a:buNone/>
            </a:pPr>
            <a:endParaRPr lang="zh-TW" altLang="en-US" sz="24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a:t>
            </a:fld>
            <a:endParaRPr lang="zh-TW" altLang="en-US"/>
          </a:p>
        </p:txBody>
      </p:sp>
    </p:spTree>
    <p:extLst>
      <p:ext uri="{BB962C8B-B14F-4D97-AF65-F5344CB8AC3E}">
        <p14:creationId xmlns:p14="http://schemas.microsoft.com/office/powerpoint/2010/main" val="67498432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實驗設計</a:t>
            </a:r>
            <a:r>
              <a:rPr lang="en-US" altLang="zh-TW" b="0" dirty="0">
                <a:solidFill>
                  <a:srgbClr val="000000"/>
                </a:solidFill>
                <a:latin typeface="+mn-lt"/>
                <a:ea typeface="+mn-ea"/>
              </a:rPr>
              <a:t>-</a:t>
            </a:r>
            <a:r>
              <a:rPr lang="zh-TW" altLang="en-US" b="0" dirty="0">
                <a:solidFill>
                  <a:srgbClr val="000000"/>
                </a:solidFill>
                <a:latin typeface="+mn-lt"/>
                <a:ea typeface="+mn-ea"/>
              </a:rPr>
              <a:t>資料集 </a:t>
            </a:r>
            <a:r>
              <a:rPr lang="en-US" altLang="zh-TW" b="0" dirty="0">
                <a:solidFill>
                  <a:srgbClr val="000000"/>
                </a:solidFill>
              </a:rPr>
              <a:t>(2/3)</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rPr>
              <a:t>已標記之無顯影劑增強影像</a:t>
            </a:r>
            <a:endParaRPr lang="en-US" altLang="zh-TW" sz="2400" dirty="0">
              <a:solidFill>
                <a:srgbClr val="000000"/>
              </a:solidFill>
            </a:endParaRPr>
          </a:p>
          <a:p>
            <a:pPr lvl="1">
              <a:buFont typeface="Arial" panose="020B0604020202020204" pitchFamily="34" charset="0"/>
              <a:buChar char="•"/>
            </a:pPr>
            <a:r>
              <a:rPr lang="zh-TW" altLang="en-US" sz="2000" dirty="0">
                <a:solidFill>
                  <a:srgbClr val="000000"/>
                </a:solidFill>
              </a:rPr>
              <a:t>共</a:t>
            </a:r>
            <a:r>
              <a:rPr lang="en-US" altLang="zh-TW" sz="2000" dirty="0">
                <a:solidFill>
                  <a:srgbClr val="000000"/>
                </a:solidFill>
              </a:rPr>
              <a:t>10</a:t>
            </a:r>
            <a:r>
              <a:rPr lang="zh-TW" altLang="en-US" sz="2000" dirty="0">
                <a:solidFill>
                  <a:srgbClr val="000000"/>
                </a:solidFill>
              </a:rPr>
              <a:t>組，每一組影像為</a:t>
            </a:r>
            <a:r>
              <a:rPr lang="en-US" altLang="zh-TW" sz="2000" dirty="0">
                <a:solidFill>
                  <a:srgbClr val="000000"/>
                </a:solidFill>
              </a:rPr>
              <a:t>64</a:t>
            </a:r>
            <a:r>
              <a:rPr lang="zh-TW" altLang="en-US" sz="2000" dirty="0">
                <a:solidFill>
                  <a:srgbClr val="000000"/>
                </a:solidFill>
              </a:rPr>
              <a:t>張，大小為</a:t>
            </a:r>
            <a:r>
              <a:rPr lang="en-US" altLang="zh-TW" sz="2000" dirty="0">
                <a:solidFill>
                  <a:srgbClr val="000000"/>
                </a:solidFill>
              </a:rPr>
              <a:t>512*512</a:t>
            </a:r>
            <a:endParaRPr lang="zh-TW" altLang="en-US" sz="2000" dirty="0">
              <a:solidFill>
                <a:srgbClr val="000000"/>
              </a:solidFill>
            </a:endParaRPr>
          </a:p>
          <a:p>
            <a:pPr lvl="1">
              <a:buFont typeface="Arial" panose="020B0604020202020204" pitchFamily="34" charset="0"/>
              <a:buChar char="•"/>
            </a:pPr>
            <a:r>
              <a:rPr lang="zh-TW" altLang="en-US" sz="2000" dirty="0">
                <a:solidFill>
                  <a:srgbClr val="000000"/>
                </a:solidFill>
              </a:rPr>
              <a:t>將冠狀動脈標記為一種，運用於訓練對無顯影劑增強電腦斷層影像進行冠狀動脈分割之模型。</a:t>
            </a:r>
            <a:endParaRPr lang="en-US" altLang="zh-TW" sz="2000" dirty="0">
              <a:solidFill>
                <a:srgbClr val="000000"/>
              </a:solidFill>
            </a:endParaRPr>
          </a:p>
          <a:p>
            <a:pPr>
              <a:buFont typeface="Arial" panose="020B0604020202020204" pitchFamily="34" charset="0"/>
              <a:buChar char="•"/>
            </a:pPr>
            <a:r>
              <a:rPr lang="zh-TW" altLang="en-US" sz="2400" dirty="0">
                <a:solidFill>
                  <a:srgbClr val="000000"/>
                </a:solidFill>
              </a:rPr>
              <a:t>未標記之同一個案有顯影劑增強影像與無顯影劑增強影像</a:t>
            </a:r>
            <a:endParaRPr lang="en-US" altLang="zh-TW" sz="2400" dirty="0">
              <a:solidFill>
                <a:srgbClr val="000000"/>
              </a:solidFill>
            </a:endParaRPr>
          </a:p>
          <a:p>
            <a:pPr lvl="1">
              <a:buFont typeface="Arial" panose="020B0604020202020204" pitchFamily="34" charset="0"/>
              <a:buChar char="•"/>
            </a:pPr>
            <a:r>
              <a:rPr lang="zh-TW" altLang="en-US" sz="2000" dirty="0">
                <a:solidFill>
                  <a:srgbClr val="000000"/>
                </a:solidFill>
                <a:latin typeface="+mn-lt"/>
                <a:ea typeface="+mn-ea"/>
              </a:rPr>
              <a:t>共</a:t>
            </a:r>
            <a:r>
              <a:rPr lang="en-US" altLang="zh-TW" sz="2000" dirty="0">
                <a:solidFill>
                  <a:srgbClr val="000000"/>
                </a:solidFill>
                <a:latin typeface="+mn-lt"/>
                <a:ea typeface="+mn-ea"/>
              </a:rPr>
              <a:t>45</a:t>
            </a:r>
            <a:r>
              <a:rPr lang="zh-TW" altLang="en-US" sz="2000" dirty="0">
                <a:solidFill>
                  <a:srgbClr val="000000"/>
                </a:solidFill>
                <a:latin typeface="+mn-lt"/>
                <a:ea typeface="+mn-ea"/>
              </a:rPr>
              <a:t>組，其中</a:t>
            </a:r>
            <a:r>
              <a:rPr lang="en-US" altLang="zh-TW" sz="2000" dirty="0">
                <a:solidFill>
                  <a:srgbClr val="000000"/>
                </a:solidFill>
                <a:latin typeface="+mn-lt"/>
                <a:ea typeface="+mn-ea"/>
              </a:rPr>
              <a:t>28</a:t>
            </a:r>
            <a:r>
              <a:rPr lang="zh-TW" altLang="en-US" sz="2000" dirty="0">
                <a:solidFill>
                  <a:srgbClr val="000000"/>
                </a:solidFill>
                <a:latin typeface="+mn-lt"/>
                <a:ea typeface="+mn-ea"/>
              </a:rPr>
              <a:t>組影像為</a:t>
            </a:r>
            <a:r>
              <a:rPr lang="en-US" altLang="zh-TW" sz="2000" dirty="0">
                <a:solidFill>
                  <a:srgbClr val="000000"/>
                </a:solidFill>
                <a:latin typeface="+mn-lt"/>
                <a:ea typeface="+mn-ea"/>
              </a:rPr>
              <a:t>2</a:t>
            </a:r>
            <a:r>
              <a:rPr lang="zh-TW" altLang="en-US" sz="2000" dirty="0">
                <a:solidFill>
                  <a:srgbClr val="000000"/>
                </a:solidFill>
                <a:latin typeface="+mn-lt"/>
                <a:ea typeface="+mn-ea"/>
              </a:rPr>
              <a:t>*</a:t>
            </a:r>
            <a:r>
              <a:rPr lang="en-US" altLang="zh-TW" sz="2000" dirty="0">
                <a:solidFill>
                  <a:srgbClr val="000000"/>
                </a:solidFill>
                <a:latin typeface="+mn-lt"/>
                <a:ea typeface="+mn-ea"/>
              </a:rPr>
              <a:t>256</a:t>
            </a:r>
            <a:r>
              <a:rPr lang="zh-TW" altLang="en-US" sz="2000" dirty="0">
                <a:solidFill>
                  <a:srgbClr val="000000"/>
                </a:solidFill>
                <a:latin typeface="+mn-lt"/>
                <a:ea typeface="+mn-ea"/>
              </a:rPr>
              <a:t>張、</a:t>
            </a:r>
            <a:r>
              <a:rPr lang="en-US" altLang="zh-TW" sz="2000" dirty="0">
                <a:solidFill>
                  <a:srgbClr val="000000"/>
                </a:solidFill>
              </a:rPr>
              <a:t> 16</a:t>
            </a:r>
            <a:r>
              <a:rPr lang="zh-TW" altLang="en-US" sz="2000" dirty="0">
                <a:solidFill>
                  <a:srgbClr val="000000"/>
                </a:solidFill>
              </a:rPr>
              <a:t>組影像為</a:t>
            </a:r>
            <a:r>
              <a:rPr lang="en-US" altLang="zh-TW" sz="2000" dirty="0">
                <a:solidFill>
                  <a:srgbClr val="000000"/>
                </a:solidFill>
              </a:rPr>
              <a:t>2</a:t>
            </a:r>
            <a:r>
              <a:rPr lang="zh-TW" altLang="en-US" sz="2000" dirty="0">
                <a:solidFill>
                  <a:srgbClr val="000000"/>
                </a:solidFill>
              </a:rPr>
              <a:t>*</a:t>
            </a:r>
            <a:r>
              <a:rPr lang="en-US" altLang="zh-TW" sz="2000" dirty="0">
                <a:solidFill>
                  <a:srgbClr val="000000"/>
                </a:solidFill>
              </a:rPr>
              <a:t>224</a:t>
            </a:r>
            <a:r>
              <a:rPr lang="zh-TW" altLang="en-US" sz="2000" dirty="0">
                <a:solidFill>
                  <a:srgbClr val="000000"/>
                </a:solidFill>
              </a:rPr>
              <a:t>張、</a:t>
            </a:r>
            <a:r>
              <a:rPr lang="en-US" altLang="zh-TW" sz="2000" dirty="0">
                <a:solidFill>
                  <a:srgbClr val="000000"/>
                </a:solidFill>
              </a:rPr>
              <a:t>1</a:t>
            </a:r>
            <a:r>
              <a:rPr lang="zh-TW" altLang="en-US" sz="2000" dirty="0">
                <a:solidFill>
                  <a:srgbClr val="000000"/>
                </a:solidFill>
              </a:rPr>
              <a:t>組影像為</a:t>
            </a:r>
            <a:r>
              <a:rPr lang="en-US" altLang="zh-TW" sz="2000" dirty="0">
                <a:solidFill>
                  <a:srgbClr val="000000"/>
                </a:solidFill>
              </a:rPr>
              <a:t>2</a:t>
            </a:r>
            <a:r>
              <a:rPr lang="zh-TW" altLang="en-US" sz="2000" dirty="0">
                <a:solidFill>
                  <a:srgbClr val="000000"/>
                </a:solidFill>
              </a:rPr>
              <a:t>*</a:t>
            </a:r>
            <a:r>
              <a:rPr lang="en-US" altLang="zh-TW" sz="2000" dirty="0">
                <a:solidFill>
                  <a:srgbClr val="000000"/>
                </a:solidFill>
              </a:rPr>
              <a:t>192</a:t>
            </a:r>
            <a:r>
              <a:rPr lang="zh-TW" altLang="en-US" sz="2000" dirty="0">
                <a:solidFill>
                  <a:srgbClr val="000000"/>
                </a:solidFill>
              </a:rPr>
              <a:t>張，影像大小皆為</a:t>
            </a:r>
            <a:r>
              <a:rPr lang="en-US" altLang="zh-TW" sz="2000" dirty="0">
                <a:solidFill>
                  <a:srgbClr val="000000"/>
                </a:solidFill>
                <a:latin typeface="+mn-lt"/>
                <a:ea typeface="+mn-ea"/>
              </a:rPr>
              <a:t>512*512</a:t>
            </a:r>
            <a:endParaRPr lang="zh-TW" altLang="en-US" sz="2000" dirty="0">
              <a:solidFill>
                <a:srgbClr val="000000"/>
              </a:solidFill>
              <a:latin typeface="+mn-lt"/>
              <a:ea typeface="+mn-ea"/>
            </a:endParaRPr>
          </a:p>
          <a:p>
            <a:pPr lvl="1">
              <a:buFont typeface="Arial" panose="020B0604020202020204" pitchFamily="34" charset="0"/>
              <a:buChar char="•"/>
            </a:pPr>
            <a:r>
              <a:rPr lang="zh-TW" altLang="en-US" sz="2000" dirty="0">
                <a:solidFill>
                  <a:srgbClr val="000000"/>
                </a:solidFill>
                <a:latin typeface="+mn-lt"/>
                <a:ea typeface="+mn-ea"/>
              </a:rPr>
              <a:t>運用於訓練將有顯影劑增強影像轉換為無顯影劑增強影像之模型。</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50</a:t>
            </a:fld>
            <a:endParaRPr lang="zh-TW" altLang="en-US"/>
          </a:p>
        </p:txBody>
      </p:sp>
    </p:spTree>
    <p:extLst>
      <p:ext uri="{BB962C8B-B14F-4D97-AF65-F5344CB8AC3E}">
        <p14:creationId xmlns:p14="http://schemas.microsoft.com/office/powerpoint/2010/main" val="291340011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實驗設計</a:t>
            </a:r>
            <a:r>
              <a:rPr lang="en-US" altLang="zh-TW" b="0" dirty="0">
                <a:solidFill>
                  <a:srgbClr val="000000"/>
                </a:solidFill>
                <a:latin typeface="+mn-lt"/>
                <a:ea typeface="+mn-ea"/>
              </a:rPr>
              <a:t>-</a:t>
            </a:r>
            <a:r>
              <a:rPr lang="zh-TW" altLang="en-US" b="0" dirty="0">
                <a:solidFill>
                  <a:srgbClr val="000000"/>
                </a:solidFill>
                <a:latin typeface="+mn-lt"/>
                <a:ea typeface="+mn-ea"/>
              </a:rPr>
              <a:t>資料集 </a:t>
            </a:r>
            <a:r>
              <a:rPr lang="en-US" altLang="zh-TW" b="0" dirty="0">
                <a:solidFill>
                  <a:srgbClr val="000000"/>
                </a:solidFill>
              </a:rPr>
              <a:t>(3/3)</a:t>
            </a:r>
            <a:endParaRPr lang="en-US" altLang="zh-TW" b="0" dirty="0">
              <a:solidFill>
                <a:srgbClr val="000000"/>
              </a:solidFill>
              <a:latin typeface="+mn-lt"/>
              <a:ea typeface="+mn-ea"/>
            </a:endParaRPr>
          </a:p>
        </p:txBody>
      </p:sp>
      <p:graphicFrame>
        <p:nvGraphicFramePr>
          <p:cNvPr id="5" name="內容版面配置區 4">
            <a:extLst>
              <a:ext uri="{FF2B5EF4-FFF2-40B4-BE49-F238E27FC236}">
                <a16:creationId xmlns:a16="http://schemas.microsoft.com/office/drawing/2014/main" id="{8185A649-D35C-44D1-BD58-2B1CEA67BB25}"/>
              </a:ext>
            </a:extLst>
          </p:cNvPr>
          <p:cNvGraphicFramePr>
            <a:graphicFrameLocks noGrp="1"/>
          </p:cNvGraphicFramePr>
          <p:nvPr>
            <p:ph idx="1"/>
            <p:extLst>
              <p:ext uri="{D42A27DB-BD31-4B8C-83A1-F6EECF244321}">
                <p14:modId xmlns:p14="http://schemas.microsoft.com/office/powerpoint/2010/main" val="4271331600"/>
              </p:ext>
            </p:extLst>
          </p:nvPr>
        </p:nvGraphicFramePr>
        <p:xfrm>
          <a:off x="100711" y="2492896"/>
          <a:ext cx="8892477" cy="3896698"/>
        </p:xfrm>
        <a:graphic>
          <a:graphicData uri="http://schemas.openxmlformats.org/drawingml/2006/table">
            <a:tbl>
              <a:tblPr firstRow="1" bandRow="1">
                <a:tableStyleId>{5C22544A-7EE6-4342-B048-85BDC9FD1C3A}</a:tableStyleId>
              </a:tblPr>
              <a:tblGrid>
                <a:gridCol w="2455065">
                  <a:extLst>
                    <a:ext uri="{9D8B030D-6E8A-4147-A177-3AD203B41FA5}">
                      <a16:colId xmlns:a16="http://schemas.microsoft.com/office/drawing/2014/main" val="807320585"/>
                    </a:ext>
                  </a:extLst>
                </a:gridCol>
                <a:gridCol w="1368152">
                  <a:extLst>
                    <a:ext uri="{9D8B030D-6E8A-4147-A177-3AD203B41FA5}">
                      <a16:colId xmlns:a16="http://schemas.microsoft.com/office/drawing/2014/main" val="4046181632"/>
                    </a:ext>
                  </a:extLst>
                </a:gridCol>
                <a:gridCol w="1656184">
                  <a:extLst>
                    <a:ext uri="{9D8B030D-6E8A-4147-A177-3AD203B41FA5}">
                      <a16:colId xmlns:a16="http://schemas.microsoft.com/office/drawing/2014/main" val="2194765309"/>
                    </a:ext>
                  </a:extLst>
                </a:gridCol>
                <a:gridCol w="1080120">
                  <a:extLst>
                    <a:ext uri="{9D8B030D-6E8A-4147-A177-3AD203B41FA5}">
                      <a16:colId xmlns:a16="http://schemas.microsoft.com/office/drawing/2014/main" val="813873719"/>
                    </a:ext>
                  </a:extLst>
                </a:gridCol>
                <a:gridCol w="2332956">
                  <a:extLst>
                    <a:ext uri="{9D8B030D-6E8A-4147-A177-3AD203B41FA5}">
                      <a16:colId xmlns:a16="http://schemas.microsoft.com/office/drawing/2014/main" val="446980114"/>
                    </a:ext>
                  </a:extLst>
                </a:gridCol>
              </a:tblGrid>
              <a:tr h="436202">
                <a:tc>
                  <a:txBody>
                    <a:bodyPr/>
                    <a:lstStyle/>
                    <a:p>
                      <a:r>
                        <a:rPr lang="zh-TW" altLang="en-US" sz="1600" dirty="0"/>
                        <a:t>資料集名稱</a:t>
                      </a:r>
                    </a:p>
                  </a:txBody>
                  <a:tcPr/>
                </a:tc>
                <a:tc>
                  <a:txBody>
                    <a:bodyPr/>
                    <a:lstStyle/>
                    <a:p>
                      <a:r>
                        <a:rPr lang="zh-TW" altLang="en-US" sz="1600" dirty="0"/>
                        <a:t>冠狀動脈標記</a:t>
                      </a:r>
                    </a:p>
                  </a:txBody>
                  <a:tcPr/>
                </a:tc>
                <a:tc>
                  <a:txBody>
                    <a:bodyPr/>
                    <a:lstStyle/>
                    <a:p>
                      <a:r>
                        <a:rPr lang="zh-TW" altLang="en-US" sz="1600" dirty="0"/>
                        <a:t>影像大小</a:t>
                      </a:r>
                      <a:r>
                        <a:rPr lang="en-US" altLang="zh-TW" sz="1600" dirty="0"/>
                        <a:t>(</a:t>
                      </a:r>
                      <a:r>
                        <a:rPr lang="en-US" altLang="zh-TW" sz="1600" dirty="0" err="1"/>
                        <a:t>l,w,h</a:t>
                      </a:r>
                      <a:r>
                        <a:rPr lang="en-US" altLang="zh-TW" sz="1600" dirty="0"/>
                        <a:t>)</a:t>
                      </a:r>
                      <a:endParaRPr lang="zh-TW" altLang="en-US" sz="1600" dirty="0"/>
                    </a:p>
                  </a:txBody>
                  <a:tcPr/>
                </a:tc>
                <a:tc>
                  <a:txBody>
                    <a:bodyPr/>
                    <a:lstStyle/>
                    <a:p>
                      <a:r>
                        <a:rPr lang="zh-TW" altLang="en-US" sz="1600" dirty="0"/>
                        <a:t>資料數量</a:t>
                      </a:r>
                    </a:p>
                  </a:txBody>
                  <a:tcPr/>
                </a:tc>
                <a:tc>
                  <a:txBody>
                    <a:bodyPr/>
                    <a:lstStyle/>
                    <a:p>
                      <a:r>
                        <a:rPr lang="zh-TW" altLang="en-US" sz="1600" dirty="0"/>
                        <a:t>用途</a:t>
                      </a:r>
                    </a:p>
                  </a:txBody>
                  <a:tcPr/>
                </a:tc>
                <a:extLst>
                  <a:ext uri="{0D108BD9-81ED-4DB2-BD59-A6C34878D82A}">
                    <a16:rowId xmlns:a16="http://schemas.microsoft.com/office/drawing/2014/main" val="1859080422"/>
                  </a:ext>
                </a:extLst>
              </a:tr>
              <a:tr h="810090">
                <a:tc>
                  <a:txBody>
                    <a:bodyPr/>
                    <a:lstStyle/>
                    <a:p>
                      <a:r>
                        <a:rPr lang="zh-TW" altLang="en-US" sz="1600" dirty="0"/>
                        <a:t>有顯影劑增強影像資料集</a:t>
                      </a:r>
                    </a:p>
                    <a:p>
                      <a:endParaRPr lang="zh-TW" altLang="en-US" sz="1600" dirty="0"/>
                    </a:p>
                  </a:txBody>
                  <a:tcPr/>
                </a:tc>
                <a:tc>
                  <a:txBody>
                    <a:bodyPr/>
                    <a:lstStyle/>
                    <a:p>
                      <a:r>
                        <a:rPr lang="zh-TW" altLang="en-US" sz="1600" dirty="0"/>
                        <a:t>有，標記為四類</a:t>
                      </a:r>
                      <a:r>
                        <a:rPr lang="en-US" altLang="zh-TW" sz="1600" dirty="0"/>
                        <a:t>(RCA, LM, LAD, LCX)</a:t>
                      </a:r>
                      <a:endParaRPr lang="zh-TW" altLang="en-US" sz="1600" dirty="0"/>
                    </a:p>
                  </a:txBody>
                  <a:tcPr/>
                </a:tc>
                <a:tc>
                  <a:txBody>
                    <a:bodyPr/>
                    <a:lstStyle/>
                    <a:p>
                      <a:r>
                        <a:rPr lang="en-US" altLang="zh-TW" sz="1600" dirty="0"/>
                        <a:t>(512</a:t>
                      </a:r>
                      <a:r>
                        <a:rPr lang="zh-TW" altLang="en-US" sz="1600" dirty="0"/>
                        <a:t>*</a:t>
                      </a:r>
                      <a:r>
                        <a:rPr lang="en-US" altLang="zh-TW" sz="1600" dirty="0"/>
                        <a:t>512</a:t>
                      </a:r>
                      <a:r>
                        <a:rPr lang="zh-TW" altLang="en-US" sz="1600" dirty="0"/>
                        <a:t>*</a:t>
                      </a:r>
                      <a:r>
                        <a:rPr lang="en-US" altLang="zh-TW" sz="1600" dirty="0"/>
                        <a:t>256)</a:t>
                      </a:r>
                      <a:endParaRPr lang="zh-TW" altLang="en-US" sz="1600" dirty="0"/>
                    </a:p>
                  </a:txBody>
                  <a:tcPr/>
                </a:tc>
                <a:tc>
                  <a:txBody>
                    <a:bodyPr/>
                    <a:lstStyle/>
                    <a:p>
                      <a:r>
                        <a:rPr lang="en-US" altLang="zh-TW" sz="1600" dirty="0"/>
                        <a:t>21</a:t>
                      </a:r>
                      <a:r>
                        <a:rPr lang="zh-TW" altLang="en-US" sz="1600" dirty="0"/>
                        <a:t>組</a:t>
                      </a:r>
                    </a:p>
                  </a:txBody>
                  <a:tcPr/>
                </a:tc>
                <a:tc>
                  <a:txBody>
                    <a:bodyPr/>
                    <a:lstStyle/>
                    <a:p>
                      <a:pPr marL="342900" indent="-342900">
                        <a:buAutoNum type="arabicPeriod"/>
                      </a:pPr>
                      <a:r>
                        <a:rPr lang="zh-TW" altLang="en-US" sz="1600" dirty="0"/>
                        <a:t>訓練有顯影劑之冠狀動脈分割模型</a:t>
                      </a:r>
                      <a:endParaRPr lang="en-US" altLang="zh-TW" sz="1600" dirty="0"/>
                    </a:p>
                    <a:p>
                      <a:pPr marL="342900" indent="-342900">
                        <a:buAutoNum type="arabicPeriod"/>
                      </a:pPr>
                      <a:r>
                        <a:rPr lang="zh-TW" altLang="en-US" sz="1600" dirty="0"/>
                        <a:t>透過風格轉換模型，轉換為無顯影劑增強之擴充影像</a:t>
                      </a:r>
                    </a:p>
                  </a:txBody>
                  <a:tcPr/>
                </a:tc>
                <a:extLst>
                  <a:ext uri="{0D108BD9-81ED-4DB2-BD59-A6C34878D82A}">
                    <a16:rowId xmlns:a16="http://schemas.microsoft.com/office/drawing/2014/main" val="3196541790"/>
                  </a:ext>
                </a:extLst>
              </a:tr>
              <a:tr h="810090">
                <a:tc>
                  <a:txBody>
                    <a:bodyPr/>
                    <a:lstStyle/>
                    <a:p>
                      <a:r>
                        <a:rPr lang="zh-TW" altLang="en-US" sz="1600" dirty="0"/>
                        <a:t>無顯影劑增強影像資料集</a:t>
                      </a:r>
                    </a:p>
                    <a:p>
                      <a:endParaRPr lang="zh-TW" altLang="en-US" sz="1600" dirty="0"/>
                    </a:p>
                  </a:txBody>
                  <a:tcPr/>
                </a:tc>
                <a:tc>
                  <a:txBody>
                    <a:bodyPr/>
                    <a:lstStyle/>
                    <a:p>
                      <a:r>
                        <a:rPr lang="zh-TW" altLang="en-US" sz="1600" dirty="0"/>
                        <a:t>有，標記為一類</a:t>
                      </a:r>
                    </a:p>
                  </a:txBody>
                  <a:tcPr/>
                </a:tc>
                <a:tc>
                  <a:txBody>
                    <a:bodyPr/>
                    <a:lstStyle/>
                    <a:p>
                      <a:r>
                        <a:rPr lang="en-US" altLang="zh-TW" sz="1600" dirty="0"/>
                        <a:t>(512</a:t>
                      </a:r>
                      <a:r>
                        <a:rPr lang="zh-TW" altLang="en-US" sz="1600" dirty="0"/>
                        <a:t>*</a:t>
                      </a:r>
                      <a:r>
                        <a:rPr lang="en-US" altLang="zh-TW" sz="1600" dirty="0"/>
                        <a:t>512</a:t>
                      </a:r>
                      <a:r>
                        <a:rPr lang="zh-TW" altLang="en-US" sz="1600" dirty="0"/>
                        <a:t>*</a:t>
                      </a:r>
                      <a:r>
                        <a:rPr lang="en-US" altLang="zh-TW" sz="1600" dirty="0"/>
                        <a:t>64)</a:t>
                      </a:r>
                      <a:endParaRPr lang="zh-TW" altLang="en-US" sz="1600" dirty="0"/>
                    </a:p>
                  </a:txBody>
                  <a:tcPr/>
                </a:tc>
                <a:tc>
                  <a:txBody>
                    <a:bodyPr/>
                    <a:lstStyle/>
                    <a:p>
                      <a:r>
                        <a:rPr lang="en-US" altLang="zh-TW" sz="1600" dirty="0"/>
                        <a:t>10</a:t>
                      </a:r>
                      <a:r>
                        <a:rPr lang="zh-TW" altLang="en-US" sz="1600" dirty="0"/>
                        <a:t>組</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600" dirty="0"/>
                        <a:t>訓練無顯影劑之冠狀動脈分割模型</a:t>
                      </a:r>
                      <a:endParaRPr lang="en-US" altLang="zh-TW" sz="1600" dirty="0"/>
                    </a:p>
                    <a:p>
                      <a:endParaRPr lang="zh-TW" altLang="en-US" sz="1600" dirty="0"/>
                    </a:p>
                  </a:txBody>
                  <a:tcPr/>
                </a:tc>
                <a:extLst>
                  <a:ext uri="{0D108BD9-81ED-4DB2-BD59-A6C34878D82A}">
                    <a16:rowId xmlns:a16="http://schemas.microsoft.com/office/drawing/2014/main" val="3427863958"/>
                  </a:ext>
                </a:extLst>
              </a:tr>
              <a:tr h="353572">
                <a:tc rowSpan="3">
                  <a:txBody>
                    <a:bodyPr/>
                    <a:lstStyle/>
                    <a:p>
                      <a:r>
                        <a:rPr lang="zh-TW" altLang="en-US" sz="1600" dirty="0"/>
                        <a:t>同一個案之有顯影劑增強影像與無顯影劑增強影像資料集</a:t>
                      </a:r>
                    </a:p>
                    <a:p>
                      <a:endParaRPr lang="zh-TW" altLang="en-US" sz="1600" dirty="0"/>
                    </a:p>
                  </a:txBody>
                  <a:tcPr/>
                </a:tc>
                <a:tc rowSpan="3">
                  <a:txBody>
                    <a:bodyPr/>
                    <a:lstStyle/>
                    <a:p>
                      <a:r>
                        <a:rPr lang="zh-TW" altLang="en-US" sz="1600" dirty="0"/>
                        <a:t>否</a:t>
                      </a:r>
                    </a:p>
                  </a:txBody>
                  <a:tcPr/>
                </a:tc>
                <a:tc>
                  <a:txBody>
                    <a:bodyPr/>
                    <a:lstStyle/>
                    <a:p>
                      <a:r>
                        <a:rPr lang="en-US" altLang="zh-TW" sz="1600" dirty="0"/>
                        <a:t>2</a:t>
                      </a:r>
                      <a:r>
                        <a:rPr lang="zh-TW" altLang="en-US" sz="1600" dirty="0"/>
                        <a:t>*</a:t>
                      </a:r>
                      <a:r>
                        <a:rPr lang="en-US" altLang="zh-TW" sz="1600" dirty="0"/>
                        <a:t>(512</a:t>
                      </a:r>
                      <a:r>
                        <a:rPr lang="zh-TW" altLang="en-US" sz="1600" dirty="0"/>
                        <a:t>*</a:t>
                      </a:r>
                      <a:r>
                        <a:rPr lang="en-US" altLang="zh-TW" sz="1600" dirty="0"/>
                        <a:t>512</a:t>
                      </a:r>
                      <a:r>
                        <a:rPr lang="zh-TW" altLang="en-US" sz="1600" dirty="0"/>
                        <a:t>*</a:t>
                      </a:r>
                      <a:r>
                        <a:rPr lang="en-US" altLang="zh-TW" sz="1600" dirty="0"/>
                        <a:t>256)</a:t>
                      </a:r>
                      <a:endParaRPr lang="zh-TW" altLang="en-US" sz="1600" dirty="0"/>
                    </a:p>
                  </a:txBody>
                  <a:tcPr>
                    <a:lnB w="12700" cap="flat" cmpd="sng" algn="ctr">
                      <a:solidFill>
                        <a:schemeClr val="tx1"/>
                      </a:solidFill>
                      <a:prstDash val="solid"/>
                      <a:round/>
                      <a:headEnd type="none" w="med" len="med"/>
                      <a:tailEnd type="none" w="med" len="med"/>
                    </a:lnB>
                  </a:tcPr>
                </a:tc>
                <a:tc>
                  <a:txBody>
                    <a:bodyPr/>
                    <a:lstStyle/>
                    <a:p>
                      <a:r>
                        <a:rPr lang="en-US" altLang="zh-TW" sz="1600" dirty="0"/>
                        <a:t>28</a:t>
                      </a:r>
                      <a:r>
                        <a:rPr lang="zh-TW" altLang="en-US" sz="1600" dirty="0"/>
                        <a:t>組</a:t>
                      </a:r>
                    </a:p>
                  </a:txBody>
                  <a:tcPr>
                    <a:lnB w="12700" cap="flat" cmpd="sng" algn="ctr">
                      <a:solidFill>
                        <a:schemeClr val="tx1"/>
                      </a:solidFill>
                      <a:prstDash val="solid"/>
                      <a:round/>
                      <a:headEnd type="none" w="med" len="med"/>
                      <a:tailEnd type="none" w="med" len="med"/>
                    </a:lnB>
                  </a:tcPr>
                </a:tc>
                <a:tc rowSpan="3">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600" dirty="0"/>
                        <a:t>訓練風格轉換模型，將有顯影劑影像轉換為虛擬無顯影劑影像</a:t>
                      </a:r>
                    </a:p>
                  </a:txBody>
                  <a:tcPr/>
                </a:tc>
                <a:extLst>
                  <a:ext uri="{0D108BD9-81ED-4DB2-BD59-A6C34878D82A}">
                    <a16:rowId xmlns:a16="http://schemas.microsoft.com/office/drawing/2014/main" val="580304910"/>
                  </a:ext>
                </a:extLst>
              </a:tr>
              <a:tr h="356757">
                <a:tc vMerge="1">
                  <a:txBody>
                    <a:bodyPr/>
                    <a:lstStyle/>
                    <a:p>
                      <a:endParaRPr lang="zh-TW" altLang="en-US"/>
                    </a:p>
                  </a:txBody>
                  <a:tcPr/>
                </a:tc>
                <a:tc vMerge="1">
                  <a:txBody>
                    <a:bodyPr/>
                    <a:lstStyle/>
                    <a:p>
                      <a:endParaRPr lang="zh-TW"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600" dirty="0"/>
                        <a:t>2</a:t>
                      </a:r>
                      <a:r>
                        <a:rPr lang="zh-TW" altLang="en-US" sz="1600" dirty="0"/>
                        <a:t>*</a:t>
                      </a:r>
                      <a:r>
                        <a:rPr lang="en-US" altLang="zh-TW" sz="1600" dirty="0"/>
                        <a:t>(512</a:t>
                      </a:r>
                      <a:r>
                        <a:rPr lang="zh-TW" altLang="en-US" sz="1600" dirty="0"/>
                        <a:t>*</a:t>
                      </a:r>
                      <a:r>
                        <a:rPr lang="en-US" altLang="zh-TW" sz="1600" dirty="0"/>
                        <a:t>512</a:t>
                      </a:r>
                      <a:r>
                        <a:rPr lang="zh-TW" altLang="en-US" sz="1600" dirty="0"/>
                        <a:t>*</a:t>
                      </a:r>
                      <a:r>
                        <a:rPr lang="en-US" altLang="zh-TW" sz="1600" dirty="0"/>
                        <a:t>224)</a:t>
                      </a:r>
                      <a:endParaRPr lang="zh-TW" altLang="en-US" sz="16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TW" sz="1600" dirty="0"/>
                        <a:t>16</a:t>
                      </a:r>
                      <a:r>
                        <a:rPr lang="zh-TW" altLang="en-US" sz="1600" dirty="0"/>
                        <a:t>組</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TW" altLang="en-US"/>
                    </a:p>
                  </a:txBody>
                  <a:tcPr/>
                </a:tc>
                <a:extLst>
                  <a:ext uri="{0D108BD9-81ED-4DB2-BD59-A6C34878D82A}">
                    <a16:rowId xmlns:a16="http://schemas.microsoft.com/office/drawing/2014/main" val="3138064244"/>
                  </a:ext>
                </a:extLst>
              </a:tr>
              <a:tr h="473649">
                <a:tc vMerge="1">
                  <a:txBody>
                    <a:bodyPr/>
                    <a:lstStyle/>
                    <a:p>
                      <a:endParaRPr lang="zh-TW" altLang="en-US"/>
                    </a:p>
                  </a:txBody>
                  <a:tcPr/>
                </a:tc>
                <a:tc vMerge="1">
                  <a:txBody>
                    <a:bodyPr/>
                    <a:lstStyle/>
                    <a:p>
                      <a:endParaRPr lang="zh-TW"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600" dirty="0"/>
                        <a:t>2</a:t>
                      </a:r>
                      <a:r>
                        <a:rPr lang="zh-TW" altLang="en-US" sz="1600" dirty="0"/>
                        <a:t>*</a:t>
                      </a:r>
                      <a:r>
                        <a:rPr lang="en-US" altLang="zh-TW" sz="1600" dirty="0"/>
                        <a:t>(512</a:t>
                      </a:r>
                      <a:r>
                        <a:rPr lang="zh-TW" altLang="en-US" sz="1600" dirty="0"/>
                        <a:t>*</a:t>
                      </a:r>
                      <a:r>
                        <a:rPr lang="en-US" altLang="zh-TW" sz="1600" dirty="0"/>
                        <a:t>512</a:t>
                      </a:r>
                      <a:r>
                        <a:rPr lang="zh-TW" altLang="en-US" sz="1600" dirty="0"/>
                        <a:t>*</a:t>
                      </a:r>
                      <a:r>
                        <a:rPr lang="en-US" altLang="zh-TW" sz="1600" dirty="0"/>
                        <a:t>192)</a:t>
                      </a:r>
                      <a:endParaRPr lang="zh-TW" altLang="en-US" sz="1600" dirty="0"/>
                    </a:p>
                  </a:txBody>
                  <a:tcPr>
                    <a:lnT w="12700" cap="flat" cmpd="sng" algn="ctr">
                      <a:solidFill>
                        <a:schemeClr val="tx1"/>
                      </a:solidFill>
                      <a:prstDash val="solid"/>
                      <a:round/>
                      <a:headEnd type="none" w="med" len="med"/>
                      <a:tailEnd type="none" w="med" len="med"/>
                    </a:lnT>
                  </a:tcPr>
                </a:tc>
                <a:tc>
                  <a:txBody>
                    <a:bodyPr/>
                    <a:lstStyle/>
                    <a:p>
                      <a:r>
                        <a:rPr lang="en-US" altLang="zh-TW" sz="1600" dirty="0"/>
                        <a:t>1</a:t>
                      </a:r>
                      <a:r>
                        <a:rPr lang="zh-TW" altLang="en-US" sz="1600" dirty="0"/>
                        <a:t>組</a:t>
                      </a:r>
                    </a:p>
                  </a:txBody>
                  <a:tcPr>
                    <a:lnT w="12700" cap="flat" cmpd="sng" algn="ctr">
                      <a:solidFill>
                        <a:schemeClr val="tx1"/>
                      </a:solidFill>
                      <a:prstDash val="solid"/>
                      <a:round/>
                      <a:headEnd type="none" w="med" len="med"/>
                      <a:tailEnd type="none" w="med" len="med"/>
                    </a:lnT>
                  </a:tcPr>
                </a:tc>
                <a:tc vMerge="1">
                  <a:txBody>
                    <a:bodyPr/>
                    <a:lstStyle/>
                    <a:p>
                      <a:endParaRPr lang="zh-TW" altLang="en-US"/>
                    </a:p>
                  </a:txBody>
                  <a:tcPr/>
                </a:tc>
                <a:extLst>
                  <a:ext uri="{0D108BD9-81ED-4DB2-BD59-A6C34878D82A}">
                    <a16:rowId xmlns:a16="http://schemas.microsoft.com/office/drawing/2014/main" val="241013491"/>
                  </a:ext>
                </a:extLst>
              </a:tr>
            </a:tbl>
          </a:graphicData>
        </a:graphic>
      </p:graphicFrame>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51</a:t>
            </a:fld>
            <a:endParaRPr lang="zh-TW" altLang="en-US"/>
          </a:p>
        </p:txBody>
      </p:sp>
    </p:spTree>
    <p:extLst>
      <p:ext uri="{BB962C8B-B14F-4D97-AF65-F5344CB8AC3E}">
        <p14:creationId xmlns:p14="http://schemas.microsoft.com/office/powerpoint/2010/main" val="3676880291"/>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背景知識與相關研究</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研究方法</a:t>
            </a:r>
            <a:endParaRPr lang="en-US" altLang="zh-TW" sz="2400" dirty="0">
              <a:solidFill>
                <a:schemeClr val="bg1">
                  <a:lumMod val="65000"/>
                </a:schemeClr>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實驗設計以及成果</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資料集</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有顯影劑增強之冠狀動脈分割</a:t>
            </a:r>
            <a:endParaRPr lang="en-US" altLang="zh-TW" sz="20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電腦斷層掃描影像風格轉換</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無顯影劑增強之冠狀動脈分割</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相關應用及視覺化</a:t>
            </a:r>
            <a:endParaRPr lang="en-US" altLang="zh-TW" sz="20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52</a:t>
            </a:fld>
            <a:endParaRPr lang="zh-TW" altLang="en-US"/>
          </a:p>
        </p:txBody>
      </p:sp>
    </p:spTree>
    <p:extLst>
      <p:ext uri="{BB962C8B-B14F-4D97-AF65-F5344CB8AC3E}">
        <p14:creationId xmlns:p14="http://schemas.microsoft.com/office/powerpoint/2010/main" val="3267578256"/>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386764" cy="1143000"/>
          </a:xfrm>
        </p:spPr>
        <p:txBody>
          <a:bodyPr/>
          <a:lstStyle/>
          <a:p>
            <a:r>
              <a:rPr lang="zh-TW" altLang="en-US" sz="3200" b="0" dirty="0">
                <a:solidFill>
                  <a:srgbClr val="000000"/>
                </a:solidFill>
                <a:latin typeface="+mn-lt"/>
                <a:ea typeface="+mn-ea"/>
              </a:rPr>
              <a:t>實驗結果</a:t>
            </a:r>
            <a:r>
              <a:rPr lang="en-US" altLang="zh-TW" sz="3200" b="0" dirty="0">
                <a:solidFill>
                  <a:srgbClr val="000000"/>
                </a:solidFill>
                <a:latin typeface="+mn-lt"/>
                <a:ea typeface="+mn-ea"/>
              </a:rPr>
              <a:t>-</a:t>
            </a:r>
            <a:r>
              <a:rPr lang="zh-TW" altLang="en-US" sz="3200" b="0" dirty="0">
                <a:solidFill>
                  <a:srgbClr val="000000"/>
                </a:solidFill>
                <a:latin typeface="+mn-lt"/>
                <a:ea typeface="+mn-ea"/>
              </a:rPr>
              <a:t>有顯影劑增強之冠狀動脈分割 </a:t>
            </a:r>
            <a:r>
              <a:rPr lang="en-US" altLang="zh-TW" sz="3200" b="0" dirty="0">
                <a:solidFill>
                  <a:srgbClr val="000000"/>
                </a:solidFill>
                <a:latin typeface="+mn-lt"/>
                <a:ea typeface="+mn-ea"/>
              </a:rPr>
              <a:t>(1/5)</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有顯影劑增強之電腦斷層掃描分割</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資料集</a:t>
            </a:r>
            <a:endParaRPr lang="en-US" altLang="zh-TW" sz="2200" dirty="0">
              <a:solidFill>
                <a:srgbClr val="000000"/>
              </a:solidFill>
              <a:latin typeface="+mn-lt"/>
              <a:ea typeface="+mn-ea"/>
            </a:endParaRPr>
          </a:p>
          <a:p>
            <a:pPr lvl="3">
              <a:buFont typeface="Arial" panose="020B0604020202020204" pitchFamily="34" charset="0"/>
              <a:buChar char="•"/>
            </a:pPr>
            <a:r>
              <a:rPr lang="en-US" altLang="zh-TW" sz="2200" dirty="0">
                <a:solidFill>
                  <a:srgbClr val="000000"/>
                </a:solidFill>
                <a:latin typeface="+mn-lt"/>
                <a:ea typeface="+mn-ea"/>
              </a:rPr>
              <a:t>18</a:t>
            </a:r>
            <a:r>
              <a:rPr lang="zh-TW" altLang="en-US" sz="2200" dirty="0">
                <a:solidFill>
                  <a:srgbClr val="000000"/>
                </a:solidFill>
                <a:latin typeface="+mn-lt"/>
                <a:ea typeface="+mn-ea"/>
              </a:rPr>
              <a:t>組訓練資料、</a:t>
            </a:r>
            <a:r>
              <a:rPr lang="en-US" altLang="zh-TW" sz="2200" dirty="0">
                <a:solidFill>
                  <a:srgbClr val="000000"/>
                </a:solidFill>
                <a:latin typeface="+mn-lt"/>
                <a:ea typeface="+mn-ea"/>
              </a:rPr>
              <a:t>3</a:t>
            </a:r>
            <a:r>
              <a:rPr lang="zh-TW" altLang="en-US" sz="2200" dirty="0">
                <a:solidFill>
                  <a:srgbClr val="000000"/>
                </a:solidFill>
                <a:latin typeface="+mn-lt"/>
                <a:ea typeface="+mn-ea"/>
              </a:rPr>
              <a:t>組測試資料</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深度學習模型</a:t>
            </a:r>
            <a:endParaRPr lang="en-US" altLang="zh-TW" sz="2200" dirty="0">
              <a:solidFill>
                <a:srgbClr val="000000"/>
              </a:solidFill>
              <a:latin typeface="+mn-lt"/>
              <a:ea typeface="+mn-ea"/>
            </a:endParaRPr>
          </a:p>
          <a:p>
            <a:pPr lvl="3">
              <a:buFont typeface="Arial" panose="020B0604020202020204" pitchFamily="34" charset="0"/>
              <a:buChar char="•"/>
            </a:pPr>
            <a:r>
              <a:rPr lang="en-US" altLang="zh-TW" sz="2200" dirty="0">
                <a:solidFill>
                  <a:srgbClr val="000000"/>
                </a:solidFill>
                <a:latin typeface="+mn-lt"/>
                <a:ea typeface="+mn-ea"/>
              </a:rPr>
              <a:t>3D U-Net</a:t>
            </a:r>
          </a:p>
          <a:p>
            <a:pPr lvl="2">
              <a:buFont typeface="Arial" panose="020B0604020202020204" pitchFamily="34" charset="0"/>
              <a:buChar char="•"/>
            </a:pPr>
            <a:r>
              <a:rPr lang="zh-TW" altLang="en-US" sz="2200" dirty="0">
                <a:solidFill>
                  <a:srgbClr val="000000"/>
                </a:solidFill>
                <a:latin typeface="+mn-lt"/>
                <a:ea typeface="+mn-ea"/>
              </a:rPr>
              <a:t>模型結果評估函數</a:t>
            </a:r>
            <a:endParaRPr lang="en-US" altLang="zh-TW" sz="2200" dirty="0">
              <a:solidFill>
                <a:srgbClr val="000000"/>
              </a:solidFill>
              <a:latin typeface="+mn-lt"/>
              <a:ea typeface="+mn-ea"/>
            </a:endParaRPr>
          </a:p>
          <a:p>
            <a:pPr lvl="3">
              <a:buFont typeface="Arial" panose="020B0604020202020204" pitchFamily="34" charset="0"/>
              <a:buChar char="•"/>
            </a:pPr>
            <a:r>
              <a:rPr lang="en-US" altLang="zh-TW" sz="2200" dirty="0">
                <a:solidFill>
                  <a:srgbClr val="000000"/>
                </a:solidFill>
                <a:latin typeface="+mn-lt"/>
                <a:ea typeface="+mn-ea"/>
              </a:rPr>
              <a:t>Dice Coefficient</a:t>
            </a: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53</a:t>
            </a:fld>
            <a:endParaRPr lang="zh-TW" altLang="en-US"/>
          </a:p>
        </p:txBody>
      </p:sp>
      <p:pic>
        <p:nvPicPr>
          <p:cNvPr id="5" name="圖片 4">
            <a:extLst>
              <a:ext uri="{FF2B5EF4-FFF2-40B4-BE49-F238E27FC236}">
                <a16:creationId xmlns:a16="http://schemas.microsoft.com/office/drawing/2014/main" id="{E24B0461-17B0-4806-ACAF-21F24AC609D4}"/>
              </a:ext>
            </a:extLst>
          </p:cNvPr>
          <p:cNvPicPr>
            <a:picLocks noChangeAspect="1"/>
          </p:cNvPicPr>
          <p:nvPr/>
        </p:nvPicPr>
        <p:blipFill>
          <a:blip r:embed="rId3"/>
          <a:stretch>
            <a:fillRect/>
          </a:stretch>
        </p:blipFill>
        <p:spPr>
          <a:xfrm>
            <a:off x="2123728" y="5266242"/>
            <a:ext cx="5760640" cy="716533"/>
          </a:xfrm>
          <a:prstGeom prst="rect">
            <a:avLst/>
          </a:prstGeom>
        </p:spPr>
      </p:pic>
    </p:spTree>
    <p:extLst>
      <p:ext uri="{BB962C8B-B14F-4D97-AF65-F5344CB8AC3E}">
        <p14:creationId xmlns:p14="http://schemas.microsoft.com/office/powerpoint/2010/main" val="297822992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243888" cy="1143000"/>
          </a:xfrm>
        </p:spPr>
        <p:txBody>
          <a:bodyPr/>
          <a:lstStyle/>
          <a:p>
            <a:r>
              <a:rPr lang="zh-TW" altLang="en-US" sz="3200" b="0" dirty="0">
                <a:solidFill>
                  <a:srgbClr val="000000"/>
                </a:solidFill>
              </a:rPr>
              <a:t>實驗結果</a:t>
            </a:r>
            <a:r>
              <a:rPr lang="en-US" altLang="zh-TW" sz="3200" b="0" dirty="0">
                <a:solidFill>
                  <a:srgbClr val="000000"/>
                </a:solidFill>
              </a:rPr>
              <a:t>-</a:t>
            </a:r>
            <a:r>
              <a:rPr lang="zh-TW" altLang="en-US" sz="3200" b="0" dirty="0">
                <a:solidFill>
                  <a:srgbClr val="000000"/>
                </a:solidFill>
              </a:rPr>
              <a:t>有顯影劑增強之冠狀動脈分割 </a:t>
            </a:r>
            <a:r>
              <a:rPr lang="en-US" altLang="zh-TW" sz="3200" b="0" dirty="0">
                <a:solidFill>
                  <a:srgbClr val="000000"/>
                </a:solidFill>
              </a:rPr>
              <a:t>(2/5)</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54</a:t>
            </a:fld>
            <a:endParaRPr lang="zh-TW" altLang="en-US"/>
          </a:p>
        </p:txBody>
      </p:sp>
      <p:sp>
        <p:nvSpPr>
          <p:cNvPr id="6" name="內容版面配置區 2">
            <a:extLst>
              <a:ext uri="{FF2B5EF4-FFF2-40B4-BE49-F238E27FC236}">
                <a16:creationId xmlns:a16="http://schemas.microsoft.com/office/drawing/2014/main" id="{876A2F4F-0F40-4147-8D58-7394F91C9B93}"/>
              </a:ext>
            </a:extLst>
          </p:cNvPr>
          <p:cNvSpPr>
            <a:spLocks noGrp="1"/>
          </p:cNvSpPr>
          <p:nvPr>
            <p:ph idx="1"/>
          </p:nvPr>
        </p:nvSpPr>
        <p:spPr>
          <a:xfrm>
            <a:off x="866252" y="2060848"/>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模型訓練資料以及標記範例</a:t>
            </a:r>
            <a:endParaRPr lang="en-US" altLang="zh-TW" sz="2200" dirty="0">
              <a:solidFill>
                <a:srgbClr val="000000"/>
              </a:solidFill>
              <a:latin typeface="+mn-lt"/>
              <a:ea typeface="+mn-ea"/>
            </a:endParaRPr>
          </a:p>
        </p:txBody>
      </p:sp>
      <p:pic>
        <p:nvPicPr>
          <p:cNvPr id="3" name="圖片 2">
            <a:extLst>
              <a:ext uri="{FF2B5EF4-FFF2-40B4-BE49-F238E27FC236}">
                <a16:creationId xmlns:a16="http://schemas.microsoft.com/office/drawing/2014/main" id="{EC569D91-0ECE-4D75-A28B-2B6E41556D41}"/>
              </a:ext>
            </a:extLst>
          </p:cNvPr>
          <p:cNvPicPr>
            <a:picLocks noChangeAspect="1"/>
          </p:cNvPicPr>
          <p:nvPr/>
        </p:nvPicPr>
        <p:blipFill>
          <a:blip r:embed="rId3"/>
          <a:stretch>
            <a:fillRect/>
          </a:stretch>
        </p:blipFill>
        <p:spPr>
          <a:xfrm>
            <a:off x="1691680" y="2516263"/>
            <a:ext cx="6048672" cy="3761760"/>
          </a:xfrm>
          <a:prstGeom prst="rect">
            <a:avLst/>
          </a:prstGeom>
        </p:spPr>
      </p:pic>
    </p:spTree>
    <p:extLst>
      <p:ext uri="{BB962C8B-B14F-4D97-AF65-F5344CB8AC3E}">
        <p14:creationId xmlns:p14="http://schemas.microsoft.com/office/powerpoint/2010/main" val="218496904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712447" cy="1143000"/>
          </a:xfrm>
        </p:spPr>
        <p:txBody>
          <a:bodyPr/>
          <a:lstStyle/>
          <a:p>
            <a:r>
              <a:rPr lang="zh-TW" altLang="en-US" sz="3200" b="0" dirty="0">
                <a:solidFill>
                  <a:srgbClr val="000000"/>
                </a:solidFill>
              </a:rPr>
              <a:t>實驗結果</a:t>
            </a:r>
            <a:r>
              <a:rPr lang="en-US" altLang="zh-TW" sz="3200" b="0" dirty="0">
                <a:solidFill>
                  <a:srgbClr val="000000"/>
                </a:solidFill>
              </a:rPr>
              <a:t>-</a:t>
            </a:r>
            <a:r>
              <a:rPr lang="zh-TW" altLang="en-US" sz="3200" b="0" dirty="0">
                <a:solidFill>
                  <a:srgbClr val="000000"/>
                </a:solidFill>
              </a:rPr>
              <a:t>有顯影劑增強之冠狀動脈分割 </a:t>
            </a:r>
            <a:r>
              <a:rPr lang="en-US" altLang="zh-TW" sz="3200" b="0" dirty="0">
                <a:solidFill>
                  <a:srgbClr val="000000"/>
                </a:solidFill>
              </a:rPr>
              <a:t>(3/5)</a:t>
            </a:r>
            <a:endParaRPr lang="en-US" altLang="zh-TW" sz="3200"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有顯影劑增強之電腦斷層掃描分割結果</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模型最佳結果於冠狀動脈分割，</a:t>
            </a:r>
            <a:r>
              <a:rPr lang="en-US" altLang="zh-TW" sz="2200" dirty="0">
                <a:solidFill>
                  <a:srgbClr val="000000"/>
                </a:solidFill>
                <a:latin typeface="+mn-lt"/>
                <a:ea typeface="+mn-ea"/>
              </a:rPr>
              <a:t>Dice coefficient</a:t>
            </a:r>
            <a:r>
              <a:rPr lang="zh-TW" altLang="en-US" sz="2200" dirty="0">
                <a:solidFill>
                  <a:srgbClr val="000000"/>
                </a:solidFill>
                <a:latin typeface="+mn-lt"/>
                <a:ea typeface="+mn-ea"/>
              </a:rPr>
              <a:t>達</a:t>
            </a:r>
            <a:r>
              <a:rPr lang="en-US" altLang="zh-TW" sz="2200" dirty="0">
                <a:solidFill>
                  <a:srgbClr val="000000"/>
                </a:solidFill>
                <a:latin typeface="+mn-lt"/>
                <a:ea typeface="+mn-ea"/>
              </a:rPr>
              <a:t>0.8207</a:t>
            </a: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55</a:t>
            </a:fld>
            <a:endParaRPr lang="zh-TW" altLang="en-US"/>
          </a:p>
        </p:txBody>
      </p:sp>
      <p:graphicFrame>
        <p:nvGraphicFramePr>
          <p:cNvPr id="6" name="表格 5">
            <a:extLst>
              <a:ext uri="{FF2B5EF4-FFF2-40B4-BE49-F238E27FC236}">
                <a16:creationId xmlns:a16="http://schemas.microsoft.com/office/drawing/2014/main" id="{33CA44DE-DB4A-48F3-8533-F5BC8315EFBC}"/>
              </a:ext>
            </a:extLst>
          </p:cNvPr>
          <p:cNvGraphicFramePr>
            <a:graphicFrameLocks noGrp="1"/>
          </p:cNvGraphicFramePr>
          <p:nvPr>
            <p:extLst>
              <p:ext uri="{D42A27DB-BD31-4B8C-83A1-F6EECF244321}">
                <p14:modId xmlns:p14="http://schemas.microsoft.com/office/powerpoint/2010/main" val="554995819"/>
              </p:ext>
            </p:extLst>
          </p:nvPr>
        </p:nvGraphicFramePr>
        <p:xfrm>
          <a:off x="5004047" y="5013176"/>
          <a:ext cx="3987627" cy="734922"/>
        </p:xfrm>
        <a:graphic>
          <a:graphicData uri="http://schemas.openxmlformats.org/drawingml/2006/table">
            <a:tbl>
              <a:tblPr firstRow="1" bandRow="1">
                <a:tableStyleId>{5C22544A-7EE6-4342-B048-85BDC9FD1C3A}</a:tableStyleId>
              </a:tblPr>
              <a:tblGrid>
                <a:gridCol w="1008113">
                  <a:extLst>
                    <a:ext uri="{9D8B030D-6E8A-4147-A177-3AD203B41FA5}">
                      <a16:colId xmlns:a16="http://schemas.microsoft.com/office/drawing/2014/main" val="2299780682"/>
                    </a:ext>
                  </a:extLst>
                </a:gridCol>
                <a:gridCol w="1512168">
                  <a:extLst>
                    <a:ext uri="{9D8B030D-6E8A-4147-A177-3AD203B41FA5}">
                      <a16:colId xmlns:a16="http://schemas.microsoft.com/office/drawing/2014/main" val="183252438"/>
                    </a:ext>
                  </a:extLst>
                </a:gridCol>
                <a:gridCol w="1467346">
                  <a:extLst>
                    <a:ext uri="{9D8B030D-6E8A-4147-A177-3AD203B41FA5}">
                      <a16:colId xmlns:a16="http://schemas.microsoft.com/office/drawing/2014/main" val="1656322247"/>
                    </a:ext>
                  </a:extLst>
                </a:gridCol>
              </a:tblGrid>
              <a:tr h="320535">
                <a:tc>
                  <a:txBody>
                    <a:bodyPr/>
                    <a:lstStyle/>
                    <a:p>
                      <a:r>
                        <a:rPr lang="zh-TW" altLang="en-US" sz="1800" b="0" i="0" kern="1200" dirty="0">
                          <a:solidFill>
                            <a:schemeClr val="dk1"/>
                          </a:solidFill>
                          <a:effectLst/>
                          <a:latin typeface="+mn-lt"/>
                          <a:ea typeface="+mn-ea"/>
                          <a:cs typeface="+mn-cs"/>
                        </a:rPr>
                        <a:t>本研究</a:t>
                      </a:r>
                      <a:endParaRPr lang="zh-TW" altLang="en-US" dirty="0"/>
                    </a:p>
                  </a:txBody>
                  <a:tcPr/>
                </a:tc>
                <a:tc>
                  <a:txBody>
                    <a:bodyPr/>
                    <a:lstStyle/>
                    <a:p>
                      <a:r>
                        <a:rPr lang="en-US" altLang="zh-TW" sz="1800" b="0" i="0" kern="1200" dirty="0">
                          <a:solidFill>
                            <a:schemeClr val="dk1"/>
                          </a:solidFill>
                          <a:effectLst/>
                          <a:latin typeface="+mn-lt"/>
                          <a:ea typeface="+mn-ea"/>
                          <a:cs typeface="+mn-cs"/>
                        </a:rPr>
                        <a:t>Huang</a:t>
                      </a:r>
                      <a:r>
                        <a:rPr lang="zh-TW" altLang="en-US" sz="1800" b="0" i="0" kern="1200" dirty="0">
                          <a:solidFill>
                            <a:schemeClr val="dk1"/>
                          </a:solidFill>
                          <a:effectLst/>
                          <a:latin typeface="+mn-lt"/>
                          <a:ea typeface="+mn-ea"/>
                          <a:cs typeface="+mn-cs"/>
                        </a:rPr>
                        <a:t>等人 </a:t>
                      </a:r>
                      <a:r>
                        <a:rPr lang="en-US" altLang="zh-TW" sz="1800" b="0" i="0" kern="1200" dirty="0">
                          <a:solidFill>
                            <a:schemeClr val="dk1"/>
                          </a:solidFill>
                          <a:effectLst/>
                          <a:latin typeface="+mn-lt"/>
                          <a:ea typeface="+mn-ea"/>
                          <a:cs typeface="+mn-cs"/>
                        </a:rPr>
                        <a:t>[5]</a:t>
                      </a:r>
                      <a:endParaRPr lang="zh-TW" altLang="en-US" dirty="0"/>
                    </a:p>
                  </a:txBody>
                  <a:tcPr/>
                </a:tc>
                <a:tc>
                  <a:txBody>
                    <a:bodyPr/>
                    <a:lstStyle/>
                    <a:p>
                      <a:r>
                        <a:rPr lang="en-US" altLang="zh-TW" sz="1800" b="0" i="0" kern="1200" dirty="0">
                          <a:solidFill>
                            <a:schemeClr val="dk1"/>
                          </a:solidFill>
                          <a:effectLst/>
                          <a:latin typeface="+mn-lt"/>
                          <a:ea typeface="+mn-ea"/>
                          <a:cs typeface="+mn-cs"/>
                        </a:rPr>
                        <a:t>Chen</a:t>
                      </a:r>
                      <a:r>
                        <a:rPr lang="zh-TW" altLang="en-US" sz="1800" b="0" i="0" kern="1200" dirty="0">
                          <a:solidFill>
                            <a:schemeClr val="dk1"/>
                          </a:solidFill>
                          <a:effectLst/>
                          <a:latin typeface="+mn-lt"/>
                          <a:ea typeface="+mn-ea"/>
                          <a:cs typeface="+mn-cs"/>
                        </a:rPr>
                        <a:t>等人 </a:t>
                      </a:r>
                      <a:r>
                        <a:rPr lang="en-US" altLang="zh-TW" sz="1800" b="0" i="0" kern="1200" dirty="0">
                          <a:solidFill>
                            <a:schemeClr val="dk1"/>
                          </a:solidFill>
                          <a:effectLst/>
                          <a:latin typeface="+mn-lt"/>
                          <a:ea typeface="+mn-ea"/>
                          <a:cs typeface="+mn-cs"/>
                        </a:rPr>
                        <a:t>[6]</a:t>
                      </a:r>
                      <a:endParaRPr lang="zh-TW" altLang="en-US" dirty="0"/>
                    </a:p>
                  </a:txBody>
                  <a:tcPr/>
                </a:tc>
                <a:extLst>
                  <a:ext uri="{0D108BD9-81ED-4DB2-BD59-A6C34878D82A}">
                    <a16:rowId xmlns:a16="http://schemas.microsoft.com/office/drawing/2014/main" val="994179575"/>
                  </a:ext>
                </a:extLst>
              </a:tr>
              <a:tr h="369162">
                <a:tc>
                  <a:txBody>
                    <a:bodyPr/>
                    <a:lstStyle/>
                    <a:p>
                      <a:r>
                        <a:rPr lang="en-US" altLang="zh-TW" b="1" dirty="0">
                          <a:solidFill>
                            <a:srgbClr val="FF0000"/>
                          </a:solidFill>
                        </a:rPr>
                        <a:t>0.8207</a:t>
                      </a:r>
                      <a:endParaRPr lang="zh-TW" altLang="en-US" b="1"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0.7406</a:t>
                      </a:r>
                      <a:endParaRPr lang="zh-TW" altLang="en-US" dirty="0"/>
                    </a:p>
                  </a:txBody>
                  <a:tcPr/>
                </a:tc>
                <a:tc>
                  <a:txBody>
                    <a:bodyPr/>
                    <a:lstStyle/>
                    <a:p>
                      <a:r>
                        <a:rPr lang="en-US" altLang="zh-TW" dirty="0"/>
                        <a:t>0.8060</a:t>
                      </a:r>
                      <a:endParaRPr lang="zh-TW" altLang="en-US" dirty="0"/>
                    </a:p>
                  </a:txBody>
                  <a:tcPr/>
                </a:tc>
                <a:extLst>
                  <a:ext uri="{0D108BD9-81ED-4DB2-BD59-A6C34878D82A}">
                    <a16:rowId xmlns:a16="http://schemas.microsoft.com/office/drawing/2014/main" val="2370747189"/>
                  </a:ext>
                </a:extLst>
              </a:tr>
            </a:tbl>
          </a:graphicData>
        </a:graphic>
      </p:graphicFrame>
      <p:sp>
        <p:nvSpPr>
          <p:cNvPr id="8" name="文字方塊 7">
            <a:extLst>
              <a:ext uri="{FF2B5EF4-FFF2-40B4-BE49-F238E27FC236}">
                <a16:creationId xmlns:a16="http://schemas.microsoft.com/office/drawing/2014/main" id="{6BE00BE2-C5D0-4FAF-BBAE-C012361DFEF0}"/>
              </a:ext>
            </a:extLst>
          </p:cNvPr>
          <p:cNvSpPr txBox="1"/>
          <p:nvPr/>
        </p:nvSpPr>
        <p:spPr>
          <a:xfrm>
            <a:off x="5814197" y="4643844"/>
            <a:ext cx="1800493"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與其他研究比較</a:t>
            </a:r>
          </a:p>
        </p:txBody>
      </p:sp>
      <p:pic>
        <p:nvPicPr>
          <p:cNvPr id="9" name="圖片 8">
            <a:extLst>
              <a:ext uri="{FF2B5EF4-FFF2-40B4-BE49-F238E27FC236}">
                <a16:creationId xmlns:a16="http://schemas.microsoft.com/office/drawing/2014/main" id="{EC1BC177-7A8E-47AA-8DD7-DF45711453D4}"/>
              </a:ext>
            </a:extLst>
          </p:cNvPr>
          <p:cNvPicPr>
            <a:picLocks noChangeAspect="1"/>
          </p:cNvPicPr>
          <p:nvPr/>
        </p:nvPicPr>
        <p:blipFill>
          <a:blip r:embed="rId3"/>
          <a:stretch>
            <a:fillRect/>
          </a:stretch>
        </p:blipFill>
        <p:spPr>
          <a:xfrm>
            <a:off x="152325" y="3933056"/>
            <a:ext cx="4575031" cy="2160240"/>
          </a:xfrm>
          <a:prstGeom prst="rect">
            <a:avLst/>
          </a:prstGeom>
        </p:spPr>
      </p:pic>
    </p:spTree>
    <p:extLst>
      <p:ext uri="{BB962C8B-B14F-4D97-AF65-F5344CB8AC3E}">
        <p14:creationId xmlns:p14="http://schemas.microsoft.com/office/powerpoint/2010/main" val="345607279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243887" cy="1143000"/>
          </a:xfrm>
        </p:spPr>
        <p:txBody>
          <a:bodyPr/>
          <a:lstStyle/>
          <a:p>
            <a:r>
              <a:rPr lang="zh-TW" altLang="en-US" sz="3200" b="0" dirty="0">
                <a:solidFill>
                  <a:srgbClr val="000000"/>
                </a:solidFill>
              </a:rPr>
              <a:t>實驗結果</a:t>
            </a:r>
            <a:r>
              <a:rPr lang="en-US" altLang="zh-TW" sz="3200" b="0" dirty="0">
                <a:solidFill>
                  <a:srgbClr val="000000"/>
                </a:solidFill>
              </a:rPr>
              <a:t>-</a:t>
            </a:r>
            <a:r>
              <a:rPr lang="zh-TW" altLang="en-US" sz="3200" b="0" dirty="0">
                <a:solidFill>
                  <a:srgbClr val="000000"/>
                </a:solidFill>
              </a:rPr>
              <a:t>有顯影劑增強之冠狀動脈分割 </a:t>
            </a:r>
            <a:r>
              <a:rPr lang="en-US" altLang="zh-TW" sz="3200" b="0" dirty="0">
                <a:solidFill>
                  <a:srgbClr val="000000"/>
                </a:solidFill>
              </a:rPr>
              <a:t>(4/5)</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56</a:t>
            </a:fld>
            <a:endParaRPr lang="zh-TW" altLang="en-US"/>
          </a:p>
        </p:txBody>
      </p:sp>
      <p:pic>
        <p:nvPicPr>
          <p:cNvPr id="3" name="圖片 2">
            <a:extLst>
              <a:ext uri="{FF2B5EF4-FFF2-40B4-BE49-F238E27FC236}">
                <a16:creationId xmlns:a16="http://schemas.microsoft.com/office/drawing/2014/main" id="{F0678D3B-06E0-4CF0-9D91-0051D84D77B0}"/>
              </a:ext>
            </a:extLst>
          </p:cNvPr>
          <p:cNvPicPr>
            <a:picLocks noChangeAspect="1"/>
          </p:cNvPicPr>
          <p:nvPr/>
        </p:nvPicPr>
        <p:blipFill>
          <a:blip r:embed="rId3"/>
          <a:stretch>
            <a:fillRect/>
          </a:stretch>
        </p:blipFill>
        <p:spPr>
          <a:xfrm>
            <a:off x="755576" y="1903750"/>
            <a:ext cx="8064896" cy="4385854"/>
          </a:xfrm>
          <a:prstGeom prst="rect">
            <a:avLst/>
          </a:prstGeom>
        </p:spPr>
      </p:pic>
    </p:spTree>
    <p:extLst>
      <p:ext uri="{BB962C8B-B14F-4D97-AF65-F5344CB8AC3E}">
        <p14:creationId xmlns:p14="http://schemas.microsoft.com/office/powerpoint/2010/main" val="10390045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386763" cy="1143000"/>
          </a:xfrm>
        </p:spPr>
        <p:txBody>
          <a:bodyPr/>
          <a:lstStyle/>
          <a:p>
            <a:r>
              <a:rPr lang="zh-TW" altLang="en-US" sz="3200" b="0" dirty="0">
                <a:solidFill>
                  <a:srgbClr val="000000"/>
                </a:solidFill>
              </a:rPr>
              <a:t>實驗結果</a:t>
            </a:r>
            <a:r>
              <a:rPr lang="en-US" altLang="zh-TW" sz="3200" b="0" dirty="0">
                <a:solidFill>
                  <a:srgbClr val="000000"/>
                </a:solidFill>
              </a:rPr>
              <a:t>-</a:t>
            </a:r>
            <a:r>
              <a:rPr lang="zh-TW" altLang="en-US" sz="3200" b="0" dirty="0">
                <a:solidFill>
                  <a:srgbClr val="000000"/>
                </a:solidFill>
              </a:rPr>
              <a:t>有顯影劑增強之冠狀動脈分割 </a:t>
            </a:r>
            <a:r>
              <a:rPr lang="en-US" altLang="zh-TW" sz="3200" b="0" dirty="0">
                <a:solidFill>
                  <a:srgbClr val="000000"/>
                </a:solidFill>
              </a:rPr>
              <a:t>(5/5)</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57</a:t>
            </a:fld>
            <a:endParaRPr lang="zh-TW" altLang="en-US"/>
          </a:p>
        </p:txBody>
      </p:sp>
      <p:grpSp>
        <p:nvGrpSpPr>
          <p:cNvPr id="5" name="群組 4">
            <a:extLst>
              <a:ext uri="{FF2B5EF4-FFF2-40B4-BE49-F238E27FC236}">
                <a16:creationId xmlns:a16="http://schemas.microsoft.com/office/drawing/2014/main" id="{AD17CBD8-1F97-416A-B456-373D6A454142}"/>
              </a:ext>
            </a:extLst>
          </p:cNvPr>
          <p:cNvGrpSpPr/>
          <p:nvPr/>
        </p:nvGrpSpPr>
        <p:grpSpPr>
          <a:xfrm>
            <a:off x="343961" y="3140968"/>
            <a:ext cx="8643737" cy="2484276"/>
            <a:chOff x="935596" y="3320988"/>
            <a:chExt cx="7391018" cy="2124235"/>
          </a:xfrm>
        </p:grpSpPr>
        <p:pic>
          <p:nvPicPr>
            <p:cNvPr id="6" name="圖片 5">
              <a:extLst>
                <a:ext uri="{FF2B5EF4-FFF2-40B4-BE49-F238E27FC236}">
                  <a16:creationId xmlns:a16="http://schemas.microsoft.com/office/drawing/2014/main" id="{E786612D-58E8-45C4-9057-578D71DA5A1D}"/>
                </a:ext>
              </a:extLst>
            </p:cNvPr>
            <p:cNvPicPr>
              <a:picLocks noChangeAspect="1"/>
            </p:cNvPicPr>
            <p:nvPr/>
          </p:nvPicPr>
          <p:blipFill rotWithShape="1">
            <a:blip r:embed="rId3"/>
            <a:srcRect b="94744"/>
            <a:stretch/>
          </p:blipFill>
          <p:spPr>
            <a:xfrm>
              <a:off x="935596" y="3320988"/>
              <a:ext cx="7272808" cy="216024"/>
            </a:xfrm>
            <a:prstGeom prst="rect">
              <a:avLst/>
            </a:prstGeom>
          </p:spPr>
        </p:pic>
        <p:pic>
          <p:nvPicPr>
            <p:cNvPr id="3" name="圖片 2">
              <a:extLst>
                <a:ext uri="{FF2B5EF4-FFF2-40B4-BE49-F238E27FC236}">
                  <a16:creationId xmlns:a16="http://schemas.microsoft.com/office/drawing/2014/main" id="{C7D16486-11DA-4C27-98AC-E4B5942756CC}"/>
                </a:ext>
              </a:extLst>
            </p:cNvPr>
            <p:cNvPicPr>
              <a:picLocks noChangeAspect="1"/>
            </p:cNvPicPr>
            <p:nvPr/>
          </p:nvPicPr>
          <p:blipFill>
            <a:blip r:embed="rId4"/>
            <a:stretch>
              <a:fillRect/>
            </a:stretch>
          </p:blipFill>
          <p:spPr>
            <a:xfrm>
              <a:off x="971600" y="3519972"/>
              <a:ext cx="7355014" cy="1925251"/>
            </a:xfrm>
            <a:prstGeom prst="rect">
              <a:avLst/>
            </a:prstGeom>
          </p:spPr>
        </p:pic>
      </p:grpSp>
    </p:spTree>
    <p:extLst>
      <p:ext uri="{BB962C8B-B14F-4D97-AF65-F5344CB8AC3E}">
        <p14:creationId xmlns:p14="http://schemas.microsoft.com/office/powerpoint/2010/main" val="133846937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背景知識與相關研究</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研究方法</a:t>
            </a:r>
            <a:endParaRPr lang="en-US" altLang="zh-TW" sz="2400" dirty="0">
              <a:solidFill>
                <a:schemeClr val="bg1">
                  <a:lumMod val="65000"/>
                </a:schemeClr>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實驗設計以及成果</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資料集</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有顯影劑增強之冠狀動脈分割</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電腦斷層掃描影像風格轉換</a:t>
            </a:r>
            <a:endParaRPr lang="en-US" altLang="zh-TW" sz="20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無顯影劑增強之冠狀動脈分割</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相關應用及視覺化</a:t>
            </a:r>
            <a:endParaRPr lang="en-US" altLang="zh-TW" sz="20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58</a:t>
            </a:fld>
            <a:endParaRPr lang="zh-TW" altLang="en-US"/>
          </a:p>
        </p:txBody>
      </p:sp>
    </p:spTree>
    <p:extLst>
      <p:ext uri="{BB962C8B-B14F-4D97-AF65-F5344CB8AC3E}">
        <p14:creationId xmlns:p14="http://schemas.microsoft.com/office/powerpoint/2010/main" val="786685777"/>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784455" cy="1143000"/>
          </a:xfrm>
        </p:spPr>
        <p:txBody>
          <a:bodyPr/>
          <a:lstStyle/>
          <a:p>
            <a:r>
              <a:rPr lang="zh-TW" altLang="en-US" sz="3200" b="0" dirty="0">
                <a:solidFill>
                  <a:srgbClr val="000000"/>
                </a:solidFill>
                <a:latin typeface="+mn-lt"/>
                <a:ea typeface="+mn-ea"/>
              </a:rPr>
              <a:t>實驗結果</a:t>
            </a:r>
            <a:r>
              <a:rPr lang="en-US" altLang="zh-TW" sz="3200" b="0" dirty="0">
                <a:solidFill>
                  <a:srgbClr val="000000"/>
                </a:solidFill>
                <a:latin typeface="+mn-lt"/>
                <a:ea typeface="+mn-ea"/>
              </a:rPr>
              <a:t>-</a:t>
            </a:r>
            <a:r>
              <a:rPr lang="zh-TW" altLang="en-US" sz="3200" b="0" dirty="0">
                <a:solidFill>
                  <a:srgbClr val="000000"/>
                </a:solidFill>
                <a:latin typeface="+mn-lt"/>
                <a:ea typeface="+mn-ea"/>
              </a:rPr>
              <a:t>電腦斷層掃描影像風格轉換 </a:t>
            </a:r>
            <a:r>
              <a:rPr lang="en-US" altLang="zh-TW" sz="3200" b="0" dirty="0">
                <a:solidFill>
                  <a:srgbClr val="000000"/>
                </a:solidFill>
                <a:latin typeface="+mn-lt"/>
                <a:ea typeface="+mn-ea"/>
              </a:rPr>
              <a:t>(1/4)</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en-US" altLang="zh-TW" dirty="0" err="1">
                <a:solidFill>
                  <a:srgbClr val="000000"/>
                </a:solidFill>
                <a:latin typeface="+mn-lt"/>
                <a:ea typeface="+mn-ea"/>
              </a:rPr>
              <a:t>CycleGAN</a:t>
            </a:r>
            <a:r>
              <a:rPr lang="zh-TW" altLang="en-US" dirty="0">
                <a:solidFill>
                  <a:srgbClr val="000000"/>
                </a:solidFill>
                <a:latin typeface="+mn-lt"/>
                <a:ea typeface="+mn-ea"/>
              </a:rPr>
              <a:t>電腦斷層影像風格轉換模型</a:t>
            </a:r>
            <a:endParaRPr lang="en-US" altLang="zh-TW" dirty="0">
              <a:solidFill>
                <a:srgbClr val="000000"/>
              </a:solidFill>
              <a:latin typeface="+mn-lt"/>
              <a:ea typeface="+mn-ea"/>
            </a:endParaRPr>
          </a:p>
          <a:p>
            <a:pPr lvl="1">
              <a:buFont typeface="Arial" panose="020B0604020202020204" pitchFamily="34" charset="0"/>
              <a:buChar char="•"/>
            </a:pPr>
            <a:r>
              <a:rPr lang="zh-TW" altLang="en-US" dirty="0">
                <a:solidFill>
                  <a:srgbClr val="000000"/>
                </a:solidFill>
                <a:latin typeface="+mn-lt"/>
                <a:ea typeface="+mn-ea"/>
              </a:rPr>
              <a:t>資料集</a:t>
            </a:r>
            <a:endParaRPr lang="en-US" altLang="zh-TW" dirty="0">
              <a:solidFill>
                <a:srgbClr val="000000"/>
              </a:solidFill>
              <a:latin typeface="+mn-lt"/>
              <a:ea typeface="+mn-ea"/>
            </a:endParaRPr>
          </a:p>
          <a:p>
            <a:pPr lvl="2">
              <a:buFont typeface="Arial" panose="020B0604020202020204" pitchFamily="34" charset="0"/>
              <a:buChar char="•"/>
            </a:pPr>
            <a:r>
              <a:rPr lang="en-US" altLang="zh-TW" sz="2200" dirty="0">
                <a:solidFill>
                  <a:srgbClr val="000000"/>
                </a:solidFill>
                <a:latin typeface="+mn-lt"/>
                <a:ea typeface="+mn-ea"/>
              </a:rPr>
              <a:t>45</a:t>
            </a:r>
            <a:r>
              <a:rPr lang="zh-TW" altLang="en-US" sz="2200" dirty="0">
                <a:solidFill>
                  <a:srgbClr val="000000"/>
                </a:solidFill>
                <a:latin typeface="+mn-lt"/>
                <a:ea typeface="+mn-ea"/>
              </a:rPr>
              <a:t>組擁有無注射以及有注射顯影劑影像之受檢者</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rPr>
              <a:t>有顯影劑與無顯影劑</a:t>
            </a:r>
            <a:r>
              <a:rPr lang="zh-TW" altLang="en-US" sz="2200" dirty="0">
                <a:solidFill>
                  <a:srgbClr val="000000"/>
                </a:solidFill>
                <a:latin typeface="+mn-lt"/>
                <a:ea typeface="+mn-ea"/>
              </a:rPr>
              <a:t>皆為</a:t>
            </a:r>
            <a:r>
              <a:rPr lang="en-US" altLang="zh-TW" sz="2200" dirty="0">
                <a:solidFill>
                  <a:srgbClr val="000000"/>
                </a:solidFill>
                <a:latin typeface="+mn-lt"/>
                <a:ea typeface="+mn-ea"/>
              </a:rPr>
              <a:t>9792</a:t>
            </a:r>
            <a:r>
              <a:rPr lang="zh-TW" altLang="en-US" sz="2200" dirty="0">
                <a:solidFill>
                  <a:srgbClr val="000000"/>
                </a:solidFill>
                <a:latin typeface="+mn-lt"/>
                <a:ea typeface="+mn-ea"/>
              </a:rPr>
              <a:t>張訓練資料、</a:t>
            </a:r>
            <a:r>
              <a:rPr lang="en-US" altLang="zh-TW" sz="2200" dirty="0">
                <a:solidFill>
                  <a:srgbClr val="000000"/>
                </a:solidFill>
                <a:latin typeface="+mn-lt"/>
                <a:ea typeface="+mn-ea"/>
              </a:rPr>
              <a:t>1152</a:t>
            </a:r>
            <a:r>
              <a:rPr lang="zh-TW" altLang="en-US" sz="2200" dirty="0">
                <a:solidFill>
                  <a:srgbClr val="000000"/>
                </a:solidFill>
                <a:latin typeface="+mn-lt"/>
                <a:ea typeface="+mn-ea"/>
              </a:rPr>
              <a:t>張測試資料</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目標將有顯影劑影像轉為無顯影劑影像風格</a:t>
            </a: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59</a:t>
            </a:fld>
            <a:endParaRPr lang="zh-TW" altLang="en-US"/>
          </a:p>
        </p:txBody>
      </p:sp>
    </p:spTree>
    <p:extLst>
      <p:ext uri="{BB962C8B-B14F-4D97-AF65-F5344CB8AC3E}">
        <p14:creationId xmlns:p14="http://schemas.microsoft.com/office/powerpoint/2010/main" val="334598740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研究動機 </a:t>
            </a:r>
            <a:r>
              <a:rPr lang="en-US" altLang="zh-TW" b="0" dirty="0">
                <a:solidFill>
                  <a:srgbClr val="000000"/>
                </a:solidFill>
              </a:rPr>
              <a:t>(2/2)</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目前醫院進行冠狀動脈血管攝影時，需依賴顯影劑的注射，但部分受檢者對於顯影劑中的碘成分過敏，並不適合使用顯影劑，因此只能取得無顯影劑影像</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如何使用無顯影劑資料進行血管分割，目前尚是非常有挑戰性的任務</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rPr>
              <a:t>輻射劑量安全問題</a:t>
            </a:r>
            <a:endParaRPr lang="en-US" altLang="zh-TW" sz="2400" dirty="0">
              <a:solidFill>
                <a:srgbClr val="000000"/>
              </a:solidFill>
            </a:endParaRPr>
          </a:p>
          <a:p>
            <a:pPr lvl="1">
              <a:buFont typeface="Arial" panose="020B0604020202020204" pitchFamily="34" charset="0"/>
              <a:buChar char="•"/>
            </a:pPr>
            <a:r>
              <a:rPr lang="zh-TW" altLang="en-US" sz="2000" dirty="0">
                <a:solidFill>
                  <a:srgbClr val="000000"/>
                </a:solidFill>
              </a:rPr>
              <a:t>目前醫院進行冠狀動脈鈣化以及血管分析時，會進行無顯影劑以及有顯影劑的電腦斷層掃描攝影</a:t>
            </a:r>
            <a:endParaRPr lang="en-US" altLang="zh-TW" sz="2000" dirty="0">
              <a:solidFill>
                <a:srgbClr val="000000"/>
              </a:solidFill>
            </a:endParaRPr>
          </a:p>
          <a:p>
            <a:pPr lvl="1">
              <a:buFont typeface="Arial" panose="020B0604020202020204" pitchFamily="34" charset="0"/>
              <a:buChar char="•"/>
            </a:pPr>
            <a:r>
              <a:rPr lang="zh-TW" altLang="en-US" sz="2000" dirty="0">
                <a:solidFill>
                  <a:srgbClr val="000000"/>
                </a:solidFill>
              </a:rPr>
              <a:t>電腦斷層掃描的輻射劑量約為胸腔</a:t>
            </a:r>
            <a:r>
              <a:rPr lang="en-US" altLang="zh-TW" sz="2000" dirty="0">
                <a:solidFill>
                  <a:srgbClr val="000000"/>
                </a:solidFill>
              </a:rPr>
              <a:t>X</a:t>
            </a:r>
            <a:r>
              <a:rPr lang="zh-TW" altLang="en-US" sz="2000" dirty="0">
                <a:solidFill>
                  <a:srgbClr val="000000"/>
                </a:solidFill>
              </a:rPr>
              <a:t>光的</a:t>
            </a:r>
            <a:r>
              <a:rPr lang="en-US" altLang="zh-TW" sz="2000" dirty="0">
                <a:solidFill>
                  <a:srgbClr val="000000"/>
                </a:solidFill>
              </a:rPr>
              <a:t>250~350</a:t>
            </a:r>
            <a:r>
              <a:rPr lang="zh-TW" altLang="en-US" sz="2000" dirty="0">
                <a:solidFill>
                  <a:srgbClr val="000000"/>
                </a:solidFill>
              </a:rPr>
              <a:t>倍</a:t>
            </a:r>
            <a:endParaRPr lang="en-US" altLang="zh-TW" sz="2000" dirty="0">
              <a:solidFill>
                <a:srgbClr val="000000"/>
              </a:solidFill>
            </a:endParaRPr>
          </a:p>
          <a:p>
            <a:pPr>
              <a:buFont typeface="Arial" panose="020B0604020202020204" pitchFamily="34" charset="0"/>
              <a:buChar char="•"/>
            </a:pPr>
            <a:endParaRPr lang="en-US" altLang="zh-TW" sz="2400" dirty="0">
              <a:solidFill>
                <a:srgbClr val="000000"/>
              </a:solidFill>
              <a:latin typeface="+mn-lt"/>
              <a:ea typeface="+mn-ea"/>
            </a:endParaRPr>
          </a:p>
          <a:p>
            <a:pPr marL="0" indent="0">
              <a:buNone/>
            </a:pPr>
            <a:endParaRPr lang="zh-TW" altLang="en-US" sz="24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a:t>
            </a:fld>
            <a:endParaRPr lang="zh-TW" altLang="en-US"/>
          </a:p>
        </p:txBody>
      </p:sp>
    </p:spTree>
    <p:extLst>
      <p:ext uri="{BB962C8B-B14F-4D97-AF65-F5344CB8AC3E}">
        <p14:creationId xmlns:p14="http://schemas.microsoft.com/office/powerpoint/2010/main" val="146838174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latin typeface="+mn-lt"/>
                <a:ea typeface="+mn-ea"/>
              </a:rPr>
              <a:t>實驗結果</a:t>
            </a:r>
            <a:r>
              <a:rPr lang="en-US" altLang="zh-TW" sz="3200" b="0" dirty="0">
                <a:solidFill>
                  <a:srgbClr val="000000"/>
                </a:solidFill>
                <a:latin typeface="+mn-lt"/>
                <a:ea typeface="+mn-ea"/>
              </a:rPr>
              <a:t>-</a:t>
            </a:r>
            <a:r>
              <a:rPr lang="zh-TW" altLang="en-US" sz="3200" b="0" dirty="0">
                <a:solidFill>
                  <a:srgbClr val="000000"/>
                </a:solidFill>
                <a:latin typeface="+mn-lt"/>
                <a:ea typeface="+mn-ea"/>
              </a:rPr>
              <a:t>電腦斷層掃描影像風格轉換 </a:t>
            </a:r>
            <a:r>
              <a:rPr lang="en-US" altLang="zh-TW" sz="3200" b="0" dirty="0">
                <a:solidFill>
                  <a:srgbClr val="000000"/>
                </a:solidFill>
              </a:rPr>
              <a:t>(2/4)</a:t>
            </a:r>
            <a:endParaRPr lang="en-US" altLang="zh-TW" sz="3200"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200" dirty="0">
                <a:solidFill>
                  <a:srgbClr val="000000"/>
                </a:solidFill>
                <a:latin typeface="+mn-lt"/>
                <a:ea typeface="+mn-ea"/>
              </a:rPr>
              <a:t>訓練資料範例</a:t>
            </a: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60</a:t>
            </a:fld>
            <a:endParaRPr lang="zh-TW" altLang="en-US"/>
          </a:p>
        </p:txBody>
      </p:sp>
      <p:pic>
        <p:nvPicPr>
          <p:cNvPr id="6" name="圖片 5">
            <a:extLst>
              <a:ext uri="{FF2B5EF4-FFF2-40B4-BE49-F238E27FC236}">
                <a16:creationId xmlns:a16="http://schemas.microsoft.com/office/drawing/2014/main" id="{A56C0662-9EFD-4FD5-BF40-E328CBC1E202}"/>
              </a:ext>
            </a:extLst>
          </p:cNvPr>
          <p:cNvPicPr>
            <a:picLocks noChangeAspect="1"/>
          </p:cNvPicPr>
          <p:nvPr/>
        </p:nvPicPr>
        <p:blipFill>
          <a:blip r:embed="rId3"/>
          <a:stretch>
            <a:fillRect/>
          </a:stretch>
        </p:blipFill>
        <p:spPr>
          <a:xfrm>
            <a:off x="1146485" y="2674638"/>
            <a:ext cx="7054232" cy="3604309"/>
          </a:xfrm>
          <a:prstGeom prst="rect">
            <a:avLst/>
          </a:prstGeom>
        </p:spPr>
      </p:pic>
    </p:spTree>
    <p:extLst>
      <p:ext uri="{BB962C8B-B14F-4D97-AF65-F5344CB8AC3E}">
        <p14:creationId xmlns:p14="http://schemas.microsoft.com/office/powerpoint/2010/main" val="122817766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latin typeface="+mn-lt"/>
                <a:ea typeface="+mn-ea"/>
              </a:rPr>
              <a:t>實驗結果</a:t>
            </a:r>
            <a:r>
              <a:rPr lang="en-US" altLang="zh-TW" sz="3200" b="0" dirty="0">
                <a:solidFill>
                  <a:srgbClr val="000000"/>
                </a:solidFill>
                <a:latin typeface="+mn-lt"/>
                <a:ea typeface="+mn-ea"/>
              </a:rPr>
              <a:t>-</a:t>
            </a:r>
            <a:r>
              <a:rPr lang="zh-TW" altLang="en-US" sz="3200" b="0" dirty="0">
                <a:solidFill>
                  <a:srgbClr val="000000"/>
                </a:solidFill>
                <a:latin typeface="+mn-lt"/>
                <a:ea typeface="+mn-ea"/>
              </a:rPr>
              <a:t>電腦斷層掃描影像風格轉換 </a:t>
            </a:r>
            <a:r>
              <a:rPr lang="en-US" altLang="zh-TW" sz="3200" b="0" dirty="0">
                <a:solidFill>
                  <a:srgbClr val="000000"/>
                </a:solidFill>
              </a:rPr>
              <a:t>(3/4)</a:t>
            </a:r>
            <a:endParaRPr lang="en-US" altLang="zh-TW" sz="3200"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dirty="0">
                <a:solidFill>
                  <a:srgbClr val="000000"/>
                </a:solidFill>
                <a:latin typeface="+mn-lt"/>
                <a:ea typeface="+mn-ea"/>
              </a:rPr>
              <a:t>由於</a:t>
            </a:r>
            <a:r>
              <a:rPr lang="en-US" altLang="zh-TW" dirty="0">
                <a:solidFill>
                  <a:srgbClr val="000000"/>
                </a:solidFill>
                <a:latin typeface="+mn-lt"/>
                <a:ea typeface="+mn-ea"/>
              </a:rPr>
              <a:t>GAN</a:t>
            </a:r>
            <a:r>
              <a:rPr lang="zh-TW" altLang="en-US" dirty="0">
                <a:solidFill>
                  <a:srgbClr val="000000"/>
                </a:solidFill>
              </a:rPr>
              <a:t> </a:t>
            </a:r>
            <a:r>
              <a:rPr lang="en-US" altLang="zh-TW" dirty="0">
                <a:solidFill>
                  <a:srgbClr val="000000"/>
                </a:solidFill>
                <a:latin typeface="+mn-lt"/>
                <a:ea typeface="+mn-ea"/>
              </a:rPr>
              <a:t>Loss</a:t>
            </a:r>
            <a:r>
              <a:rPr lang="zh-TW" altLang="en-US" dirty="0">
                <a:solidFill>
                  <a:srgbClr val="000000"/>
                </a:solidFill>
                <a:latin typeface="+mn-lt"/>
                <a:ea typeface="+mn-ea"/>
              </a:rPr>
              <a:t>對抗特性，模型</a:t>
            </a:r>
            <a:r>
              <a:rPr lang="en-US" altLang="zh-TW" dirty="0">
                <a:solidFill>
                  <a:srgbClr val="000000"/>
                </a:solidFill>
                <a:latin typeface="+mn-lt"/>
                <a:ea typeface="+mn-ea"/>
              </a:rPr>
              <a:t>Loss</a:t>
            </a:r>
            <a:r>
              <a:rPr lang="zh-TW" altLang="en-US" dirty="0">
                <a:solidFill>
                  <a:srgbClr val="000000"/>
                </a:solidFill>
                <a:latin typeface="+mn-lt"/>
                <a:ea typeface="+mn-ea"/>
              </a:rPr>
              <a:t>曲線並不會收斂於一個低數值，需要觀察輸出結果</a:t>
            </a:r>
            <a:endParaRPr lang="en-US" altLang="zh-TW" dirty="0">
              <a:solidFill>
                <a:srgbClr val="000000"/>
              </a:solidFill>
              <a:latin typeface="+mn-lt"/>
              <a:ea typeface="+mn-ea"/>
            </a:endParaRPr>
          </a:p>
          <a:p>
            <a:pPr lvl="1">
              <a:buFont typeface="Arial" panose="020B0604020202020204" pitchFamily="34" charset="0"/>
              <a:buChar char="•"/>
            </a:pPr>
            <a:r>
              <a:rPr lang="zh-TW" altLang="en-US" dirty="0">
                <a:solidFill>
                  <a:srgbClr val="000000"/>
                </a:solidFill>
              </a:rPr>
              <a:t>利用每</a:t>
            </a:r>
            <a:r>
              <a:rPr lang="en-US" altLang="zh-TW" dirty="0">
                <a:solidFill>
                  <a:srgbClr val="000000"/>
                </a:solidFill>
              </a:rPr>
              <a:t>10 Epoch</a:t>
            </a:r>
            <a:r>
              <a:rPr lang="zh-TW" altLang="en-US" dirty="0">
                <a:solidFill>
                  <a:srgbClr val="000000"/>
                </a:solidFill>
              </a:rPr>
              <a:t>儲存資料，以測試結果選取模型</a:t>
            </a:r>
            <a:endParaRPr lang="en-US" altLang="zh-TW" dirty="0">
              <a:solidFill>
                <a:srgbClr val="000000"/>
              </a:solidFill>
              <a:latin typeface="+mn-lt"/>
              <a:ea typeface="+mn-ea"/>
            </a:endParaRPr>
          </a:p>
          <a:p>
            <a:pPr lvl="1">
              <a:buFont typeface="Arial" panose="020B0604020202020204" pitchFamily="34" charset="0"/>
              <a:buChar char="•"/>
            </a:pPr>
            <a:r>
              <a:rPr lang="zh-TW" altLang="en-US" dirty="0">
                <a:solidFill>
                  <a:srgbClr val="000000"/>
                </a:solidFill>
                <a:latin typeface="+mn-lt"/>
                <a:ea typeface="+mn-ea"/>
              </a:rPr>
              <a:t>展示模型實際輸出</a:t>
            </a:r>
            <a:r>
              <a:rPr lang="zh-TW" altLang="en-US" dirty="0">
                <a:solidFill>
                  <a:srgbClr val="000000"/>
                </a:solidFill>
              </a:rPr>
              <a:t>結果</a:t>
            </a:r>
            <a:endParaRPr lang="en-US" altLang="zh-TW" dirty="0">
              <a:solidFill>
                <a:srgbClr val="000000"/>
              </a:solidFill>
              <a:latin typeface="+mn-lt"/>
              <a:ea typeface="+mn-ea"/>
            </a:endParaRPr>
          </a:p>
          <a:p>
            <a:pPr lvl="1">
              <a:buFont typeface="Arial" panose="020B0604020202020204" pitchFamily="34" charset="0"/>
              <a:buChar char="•"/>
            </a:pPr>
            <a:endParaRPr lang="en-US" altLang="zh-TW" sz="26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61</a:t>
            </a:fld>
            <a:endParaRPr lang="zh-TW" altLang="en-US"/>
          </a:p>
        </p:txBody>
      </p:sp>
    </p:spTree>
    <p:extLst>
      <p:ext uri="{BB962C8B-B14F-4D97-AF65-F5344CB8AC3E}">
        <p14:creationId xmlns:p14="http://schemas.microsoft.com/office/powerpoint/2010/main" val="322104628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sz="3200" b="0" dirty="0">
                <a:solidFill>
                  <a:srgbClr val="000000"/>
                </a:solidFill>
                <a:latin typeface="+mn-lt"/>
                <a:ea typeface="+mn-ea"/>
              </a:rPr>
              <a:t>實驗結果</a:t>
            </a:r>
            <a:r>
              <a:rPr lang="en-US" altLang="zh-TW" sz="3200" b="0" dirty="0">
                <a:solidFill>
                  <a:srgbClr val="000000"/>
                </a:solidFill>
                <a:latin typeface="+mn-lt"/>
                <a:ea typeface="+mn-ea"/>
              </a:rPr>
              <a:t>-</a:t>
            </a:r>
            <a:r>
              <a:rPr lang="zh-TW" altLang="en-US" sz="3200" b="0" dirty="0">
                <a:solidFill>
                  <a:srgbClr val="000000"/>
                </a:solidFill>
                <a:latin typeface="+mn-lt"/>
                <a:ea typeface="+mn-ea"/>
              </a:rPr>
              <a:t>電腦斷層掃描影像風格轉換 </a:t>
            </a:r>
            <a:r>
              <a:rPr lang="en-US" altLang="zh-TW" sz="3200" b="0" dirty="0">
                <a:solidFill>
                  <a:srgbClr val="000000"/>
                </a:solidFill>
              </a:rPr>
              <a:t>(4/4)</a:t>
            </a:r>
            <a:endParaRPr lang="en-US" altLang="zh-TW" sz="3200" b="0" dirty="0">
              <a:latin typeface="+mn-lt"/>
              <a:ea typeface="+mn-ea"/>
            </a:endParaRPr>
          </a:p>
        </p:txBody>
      </p:sp>
      <p:sp>
        <p:nvSpPr>
          <p:cNvPr id="12" name="內容版面配置區 11">
            <a:extLst>
              <a:ext uri="{FF2B5EF4-FFF2-40B4-BE49-F238E27FC236}">
                <a16:creationId xmlns:a16="http://schemas.microsoft.com/office/drawing/2014/main" id="{AD148648-ADFB-4CDE-9978-2270E2D615DF}"/>
              </a:ext>
            </a:extLst>
          </p:cNvPr>
          <p:cNvSpPr>
            <a:spLocks noGrp="1"/>
          </p:cNvSpPr>
          <p:nvPr>
            <p:ph idx="1"/>
          </p:nvPr>
        </p:nvSpPr>
        <p:spPr/>
        <p:txBody>
          <a:bodyPr/>
          <a:lstStyle/>
          <a:p>
            <a:endParaRPr lang="zh-TW" altLang="en-US"/>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fld id="{CB06E463-E5A7-4289-8F6A-2F123AB9A9B1}" type="slidenum">
              <a:rPr lang="zh-TW" altLang="en-US" smtClean="0"/>
              <a:pPr/>
              <a:t>62</a:t>
            </a:fld>
            <a:endParaRPr lang="zh-TW" altLang="en-US"/>
          </a:p>
        </p:txBody>
      </p:sp>
      <p:pic>
        <p:nvPicPr>
          <p:cNvPr id="9" name="圖片 8">
            <a:extLst>
              <a:ext uri="{FF2B5EF4-FFF2-40B4-BE49-F238E27FC236}">
                <a16:creationId xmlns:a16="http://schemas.microsoft.com/office/drawing/2014/main" id="{4758F05F-55B8-40EA-A348-A1237BFBE4FA}"/>
              </a:ext>
            </a:extLst>
          </p:cNvPr>
          <p:cNvPicPr>
            <a:picLocks noChangeAspect="1"/>
          </p:cNvPicPr>
          <p:nvPr/>
        </p:nvPicPr>
        <p:blipFill>
          <a:blip r:embed="rId3"/>
          <a:stretch>
            <a:fillRect/>
          </a:stretch>
        </p:blipFill>
        <p:spPr>
          <a:xfrm>
            <a:off x="462497" y="1622596"/>
            <a:ext cx="8530691" cy="4886330"/>
          </a:xfrm>
          <a:prstGeom prst="rect">
            <a:avLst/>
          </a:prstGeom>
        </p:spPr>
      </p:pic>
    </p:spTree>
    <p:extLst>
      <p:ext uri="{BB962C8B-B14F-4D97-AF65-F5344CB8AC3E}">
        <p14:creationId xmlns:p14="http://schemas.microsoft.com/office/powerpoint/2010/main" val="77289397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研究動機與目的</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背景知識與相關研究</a:t>
            </a:r>
            <a:endParaRPr lang="en-US" altLang="zh-TW" sz="24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研究方法</a:t>
            </a:r>
            <a:endParaRPr lang="en-US" altLang="zh-TW" sz="2400" dirty="0">
              <a:solidFill>
                <a:schemeClr val="bg1">
                  <a:lumMod val="65000"/>
                </a:schemeClr>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實驗設計以及成果</a:t>
            </a:r>
            <a:endParaRPr lang="en-US" altLang="zh-TW" sz="24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資料集</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有顯影劑增強之冠狀動脈分割</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電腦斷層掃描影像風格轉換</a:t>
            </a:r>
            <a:endParaRPr lang="en-US" altLang="zh-TW" sz="20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2000" dirty="0">
                <a:solidFill>
                  <a:srgbClr val="000000"/>
                </a:solidFill>
                <a:latin typeface="+mn-lt"/>
                <a:ea typeface="+mn-ea"/>
              </a:rPr>
              <a:t>無顯影劑增強之冠狀動脈分割</a:t>
            </a:r>
            <a:endParaRPr lang="en-US" altLang="zh-TW" sz="2000" dirty="0">
              <a:solidFill>
                <a:srgbClr val="000000"/>
              </a:solidFill>
              <a:latin typeface="+mn-lt"/>
              <a:ea typeface="+mn-ea"/>
            </a:endParaRPr>
          </a:p>
          <a:p>
            <a:pPr lvl="1" eaLnBrk="1" hangingPunct="1">
              <a:buFont typeface="Arial" panose="020B0604020202020204" pitchFamily="34" charset="0"/>
              <a:buChar char="–"/>
              <a:defRPr/>
            </a:pPr>
            <a:r>
              <a:rPr lang="zh-TW" altLang="en-US" sz="2000" dirty="0">
                <a:solidFill>
                  <a:schemeClr val="bg1">
                    <a:lumMod val="65000"/>
                  </a:schemeClr>
                </a:solidFill>
                <a:latin typeface="+mn-lt"/>
                <a:ea typeface="+mn-ea"/>
              </a:rPr>
              <a:t>相關應用及視覺化</a:t>
            </a:r>
            <a:endParaRPr lang="en-US" altLang="zh-TW" sz="20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4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63</a:t>
            </a:fld>
            <a:endParaRPr lang="zh-TW" altLang="en-US"/>
          </a:p>
        </p:txBody>
      </p:sp>
    </p:spTree>
    <p:extLst>
      <p:ext uri="{BB962C8B-B14F-4D97-AF65-F5344CB8AC3E}">
        <p14:creationId xmlns:p14="http://schemas.microsoft.com/office/powerpoint/2010/main" val="1798349655"/>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386764" cy="1143000"/>
          </a:xfrm>
        </p:spPr>
        <p:txBody>
          <a:bodyPr/>
          <a:lstStyle/>
          <a:p>
            <a:r>
              <a:rPr lang="zh-TW" altLang="en-US" sz="3200" b="0" dirty="0">
                <a:solidFill>
                  <a:srgbClr val="000000"/>
                </a:solidFill>
                <a:latin typeface="+mn-lt"/>
                <a:ea typeface="+mn-ea"/>
              </a:rPr>
              <a:t>實驗結果</a:t>
            </a:r>
            <a:r>
              <a:rPr lang="en-US" altLang="zh-TW" sz="3200" b="0" dirty="0">
                <a:solidFill>
                  <a:srgbClr val="000000"/>
                </a:solidFill>
                <a:latin typeface="+mn-lt"/>
                <a:ea typeface="+mn-ea"/>
              </a:rPr>
              <a:t>-</a:t>
            </a:r>
            <a:r>
              <a:rPr lang="zh-TW" altLang="en-US" sz="3200" b="0" dirty="0">
                <a:solidFill>
                  <a:srgbClr val="000000"/>
                </a:solidFill>
                <a:latin typeface="+mn-lt"/>
                <a:ea typeface="+mn-ea"/>
              </a:rPr>
              <a:t>無顯影劑增強之冠狀動脈分割 </a:t>
            </a:r>
            <a:r>
              <a:rPr lang="en-US" altLang="zh-TW" sz="3200" b="0" dirty="0">
                <a:solidFill>
                  <a:srgbClr val="000000"/>
                </a:solidFill>
              </a:rPr>
              <a:t>(1/4)</a:t>
            </a:r>
            <a:endParaRPr lang="en-US" altLang="zh-TW" sz="3200"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dirty="0">
                <a:solidFill>
                  <a:srgbClr val="000000"/>
                </a:solidFill>
                <a:latin typeface="+mn-lt"/>
                <a:ea typeface="+mn-ea"/>
              </a:rPr>
              <a:t>無顯影劑增強之電腦斷層掃描分割</a:t>
            </a:r>
            <a:endParaRPr lang="en-US" altLang="zh-TW"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資料集</a:t>
            </a:r>
            <a:endParaRPr lang="en-US" altLang="zh-TW" sz="2200" dirty="0">
              <a:solidFill>
                <a:srgbClr val="000000"/>
              </a:solidFill>
              <a:latin typeface="+mn-lt"/>
              <a:ea typeface="+mn-ea"/>
            </a:endParaRPr>
          </a:p>
          <a:p>
            <a:pPr lvl="3">
              <a:buFont typeface="Arial" panose="020B0604020202020204" pitchFamily="34" charset="0"/>
              <a:buChar char="•"/>
            </a:pPr>
            <a:r>
              <a:rPr lang="en-US" altLang="zh-TW" dirty="0">
                <a:solidFill>
                  <a:srgbClr val="000000"/>
                </a:solidFill>
                <a:latin typeface="+mn-lt"/>
                <a:ea typeface="+mn-ea"/>
              </a:rPr>
              <a:t>8</a:t>
            </a:r>
            <a:r>
              <a:rPr lang="zh-TW" altLang="en-US" dirty="0">
                <a:solidFill>
                  <a:srgbClr val="000000"/>
                </a:solidFill>
                <a:latin typeface="+mn-lt"/>
                <a:ea typeface="+mn-ea"/>
              </a:rPr>
              <a:t>組訓練資料、</a:t>
            </a:r>
            <a:r>
              <a:rPr lang="en-US" altLang="zh-TW" dirty="0">
                <a:solidFill>
                  <a:srgbClr val="000000"/>
                </a:solidFill>
                <a:latin typeface="+mn-lt"/>
                <a:ea typeface="+mn-ea"/>
              </a:rPr>
              <a:t>7</a:t>
            </a:r>
            <a:r>
              <a:rPr lang="zh-TW" altLang="en-US" dirty="0">
                <a:solidFill>
                  <a:srgbClr val="000000"/>
                </a:solidFill>
                <a:latin typeface="+mn-lt"/>
                <a:ea typeface="+mn-ea"/>
              </a:rPr>
              <a:t>組</a:t>
            </a:r>
            <a:r>
              <a:rPr lang="en-US" altLang="zh-TW" dirty="0" err="1">
                <a:solidFill>
                  <a:srgbClr val="000000"/>
                </a:solidFill>
                <a:latin typeface="+mn-lt"/>
                <a:ea typeface="+mn-ea"/>
              </a:rPr>
              <a:t>CycleGAN</a:t>
            </a:r>
            <a:r>
              <a:rPr lang="zh-TW" altLang="en-US" dirty="0">
                <a:solidFill>
                  <a:srgbClr val="000000"/>
                </a:solidFill>
                <a:latin typeface="+mn-lt"/>
                <a:ea typeface="+mn-ea"/>
              </a:rPr>
              <a:t>產生之虛擬資料、</a:t>
            </a:r>
            <a:r>
              <a:rPr lang="en-US" altLang="zh-TW" dirty="0">
                <a:solidFill>
                  <a:srgbClr val="000000"/>
                </a:solidFill>
                <a:latin typeface="+mn-lt"/>
                <a:ea typeface="+mn-ea"/>
              </a:rPr>
              <a:t>2</a:t>
            </a:r>
            <a:r>
              <a:rPr lang="zh-TW" altLang="en-US" dirty="0">
                <a:solidFill>
                  <a:srgbClr val="000000"/>
                </a:solidFill>
                <a:latin typeface="+mn-lt"/>
                <a:ea typeface="+mn-ea"/>
              </a:rPr>
              <a:t>組測試資料</a:t>
            </a:r>
            <a:endParaRPr lang="en-US" altLang="zh-TW"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深度學習模型</a:t>
            </a:r>
            <a:endParaRPr lang="en-US" altLang="zh-TW" sz="2200" dirty="0">
              <a:solidFill>
                <a:srgbClr val="000000"/>
              </a:solidFill>
              <a:latin typeface="+mn-lt"/>
              <a:ea typeface="+mn-ea"/>
            </a:endParaRPr>
          </a:p>
          <a:p>
            <a:pPr lvl="3">
              <a:buFont typeface="Arial" panose="020B0604020202020204" pitchFamily="34" charset="0"/>
              <a:buChar char="•"/>
            </a:pPr>
            <a:r>
              <a:rPr lang="en-US" altLang="zh-TW" dirty="0">
                <a:solidFill>
                  <a:srgbClr val="000000"/>
                </a:solidFill>
                <a:latin typeface="+mn-lt"/>
                <a:ea typeface="+mn-ea"/>
              </a:rPr>
              <a:t>3D U-Net</a:t>
            </a:r>
          </a:p>
          <a:p>
            <a:pPr lvl="2">
              <a:buFont typeface="Arial" panose="020B0604020202020204" pitchFamily="34" charset="0"/>
              <a:buChar char="•"/>
            </a:pPr>
            <a:r>
              <a:rPr lang="zh-TW" altLang="en-US" sz="2200" dirty="0">
                <a:solidFill>
                  <a:srgbClr val="000000"/>
                </a:solidFill>
                <a:latin typeface="+mn-lt"/>
                <a:ea typeface="+mn-ea"/>
              </a:rPr>
              <a:t>模型結果評估函數</a:t>
            </a:r>
            <a:endParaRPr lang="en-US" altLang="zh-TW" sz="2200" dirty="0">
              <a:solidFill>
                <a:srgbClr val="000000"/>
              </a:solidFill>
              <a:latin typeface="+mn-lt"/>
              <a:ea typeface="+mn-ea"/>
            </a:endParaRPr>
          </a:p>
          <a:p>
            <a:pPr lvl="3">
              <a:buFont typeface="Arial" panose="020B0604020202020204" pitchFamily="34" charset="0"/>
              <a:buChar char="•"/>
            </a:pPr>
            <a:r>
              <a:rPr lang="en-US" altLang="zh-TW" dirty="0">
                <a:solidFill>
                  <a:srgbClr val="000000"/>
                </a:solidFill>
                <a:latin typeface="+mn-lt"/>
                <a:ea typeface="+mn-ea"/>
              </a:rPr>
              <a:t>Dice Coefficient</a:t>
            </a: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64</a:t>
            </a:fld>
            <a:endParaRPr lang="zh-TW" altLang="en-US"/>
          </a:p>
        </p:txBody>
      </p:sp>
      <p:pic>
        <p:nvPicPr>
          <p:cNvPr id="5" name="圖片 4">
            <a:extLst>
              <a:ext uri="{FF2B5EF4-FFF2-40B4-BE49-F238E27FC236}">
                <a16:creationId xmlns:a16="http://schemas.microsoft.com/office/drawing/2014/main" id="{0CC7B80E-5042-4F75-BCD3-853B0FBB74D3}"/>
              </a:ext>
            </a:extLst>
          </p:cNvPr>
          <p:cNvPicPr>
            <a:picLocks noChangeAspect="1"/>
          </p:cNvPicPr>
          <p:nvPr/>
        </p:nvPicPr>
        <p:blipFill>
          <a:blip r:embed="rId3"/>
          <a:stretch>
            <a:fillRect/>
          </a:stretch>
        </p:blipFill>
        <p:spPr>
          <a:xfrm>
            <a:off x="2267744" y="5445224"/>
            <a:ext cx="5400600" cy="671749"/>
          </a:xfrm>
          <a:prstGeom prst="rect">
            <a:avLst/>
          </a:prstGeom>
        </p:spPr>
      </p:pic>
    </p:spTree>
    <p:extLst>
      <p:ext uri="{BB962C8B-B14F-4D97-AF65-F5344CB8AC3E}">
        <p14:creationId xmlns:p14="http://schemas.microsoft.com/office/powerpoint/2010/main" val="383457967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243887" cy="1143000"/>
          </a:xfrm>
        </p:spPr>
        <p:txBody>
          <a:bodyPr/>
          <a:lstStyle/>
          <a:p>
            <a:r>
              <a:rPr lang="zh-TW" altLang="en-US" sz="3200" b="0" dirty="0">
                <a:solidFill>
                  <a:srgbClr val="000000"/>
                </a:solidFill>
                <a:latin typeface="+mn-lt"/>
                <a:ea typeface="+mn-ea"/>
              </a:rPr>
              <a:t>實驗結果</a:t>
            </a:r>
            <a:r>
              <a:rPr lang="en-US" altLang="zh-TW" sz="3200" b="0" dirty="0">
                <a:solidFill>
                  <a:srgbClr val="000000"/>
                </a:solidFill>
                <a:latin typeface="+mn-lt"/>
                <a:ea typeface="+mn-ea"/>
              </a:rPr>
              <a:t>-</a:t>
            </a:r>
            <a:r>
              <a:rPr lang="zh-TW" altLang="en-US" sz="3200" b="0" dirty="0">
                <a:solidFill>
                  <a:srgbClr val="000000"/>
                </a:solidFill>
                <a:latin typeface="+mn-lt"/>
                <a:ea typeface="+mn-ea"/>
              </a:rPr>
              <a:t>無顯影劑增強之冠狀動脈分割 </a:t>
            </a:r>
            <a:r>
              <a:rPr lang="en-US" altLang="zh-TW" sz="3200" b="0" dirty="0">
                <a:solidFill>
                  <a:srgbClr val="000000"/>
                </a:solidFill>
              </a:rPr>
              <a:t>(2/4)</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65</a:t>
            </a:fld>
            <a:endParaRPr lang="zh-TW" altLang="en-US"/>
          </a:p>
        </p:txBody>
      </p:sp>
      <p:sp>
        <p:nvSpPr>
          <p:cNvPr id="6" name="內容版面配置區 2">
            <a:extLst>
              <a:ext uri="{FF2B5EF4-FFF2-40B4-BE49-F238E27FC236}">
                <a16:creationId xmlns:a16="http://schemas.microsoft.com/office/drawing/2014/main" id="{876A2F4F-0F40-4147-8D58-7394F91C9B93}"/>
              </a:ext>
            </a:extLst>
          </p:cNvPr>
          <p:cNvSpPr>
            <a:spLocks noGrp="1"/>
          </p:cNvSpPr>
          <p:nvPr>
            <p:ph idx="1"/>
          </p:nvPr>
        </p:nvSpPr>
        <p:spPr>
          <a:xfrm>
            <a:off x="866252" y="2060848"/>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模型訓練資料以及標記範例</a:t>
            </a:r>
            <a:endParaRPr lang="en-US" altLang="zh-TW" sz="2200" dirty="0">
              <a:solidFill>
                <a:srgbClr val="000000"/>
              </a:solidFill>
              <a:latin typeface="+mn-lt"/>
              <a:ea typeface="+mn-ea"/>
            </a:endParaRPr>
          </a:p>
        </p:txBody>
      </p:sp>
      <p:pic>
        <p:nvPicPr>
          <p:cNvPr id="7" name="圖片 6">
            <a:extLst>
              <a:ext uri="{FF2B5EF4-FFF2-40B4-BE49-F238E27FC236}">
                <a16:creationId xmlns:a16="http://schemas.microsoft.com/office/drawing/2014/main" id="{5BB5F81E-943A-4FFB-BA69-3A97ABE3F03F}"/>
              </a:ext>
            </a:extLst>
          </p:cNvPr>
          <p:cNvPicPr>
            <a:picLocks noChangeAspect="1"/>
          </p:cNvPicPr>
          <p:nvPr/>
        </p:nvPicPr>
        <p:blipFill>
          <a:blip r:embed="rId3"/>
          <a:stretch>
            <a:fillRect/>
          </a:stretch>
        </p:blipFill>
        <p:spPr>
          <a:xfrm>
            <a:off x="1607884" y="2516175"/>
            <a:ext cx="5928231" cy="3724276"/>
          </a:xfrm>
          <a:prstGeom prst="rect">
            <a:avLst/>
          </a:prstGeom>
        </p:spPr>
      </p:pic>
    </p:spTree>
    <p:extLst>
      <p:ext uri="{BB962C8B-B14F-4D97-AF65-F5344CB8AC3E}">
        <p14:creationId xmlns:p14="http://schemas.microsoft.com/office/powerpoint/2010/main" val="268557088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3A69A977-3A96-412C-B5FB-8C7180B8B9B3}"/>
              </a:ext>
            </a:extLst>
          </p:cNvPr>
          <p:cNvPicPr>
            <a:picLocks noChangeAspect="1"/>
          </p:cNvPicPr>
          <p:nvPr/>
        </p:nvPicPr>
        <p:blipFill>
          <a:blip r:embed="rId3"/>
          <a:stretch>
            <a:fillRect/>
          </a:stretch>
        </p:blipFill>
        <p:spPr>
          <a:xfrm>
            <a:off x="-1" y="4869160"/>
            <a:ext cx="5604811" cy="648072"/>
          </a:xfrm>
          <a:prstGeom prst="rect">
            <a:avLst/>
          </a:prstGeom>
        </p:spPr>
      </p:pic>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386763" cy="1143000"/>
          </a:xfrm>
        </p:spPr>
        <p:txBody>
          <a:bodyPr/>
          <a:lstStyle/>
          <a:p>
            <a:r>
              <a:rPr lang="zh-TW" altLang="en-US" sz="3200" b="0" dirty="0">
                <a:solidFill>
                  <a:srgbClr val="000000"/>
                </a:solidFill>
                <a:latin typeface="+mn-lt"/>
                <a:ea typeface="+mn-ea"/>
              </a:rPr>
              <a:t>實驗結果</a:t>
            </a:r>
            <a:r>
              <a:rPr lang="en-US" altLang="zh-TW" sz="3200" b="0" dirty="0">
                <a:solidFill>
                  <a:srgbClr val="000000"/>
                </a:solidFill>
                <a:latin typeface="+mn-lt"/>
                <a:ea typeface="+mn-ea"/>
              </a:rPr>
              <a:t>-</a:t>
            </a:r>
            <a:r>
              <a:rPr lang="zh-TW" altLang="en-US" sz="3200" b="0" dirty="0">
                <a:solidFill>
                  <a:srgbClr val="000000"/>
                </a:solidFill>
                <a:latin typeface="+mn-lt"/>
                <a:ea typeface="+mn-ea"/>
              </a:rPr>
              <a:t>無顯影劑增強之冠狀動脈分割 </a:t>
            </a:r>
            <a:r>
              <a:rPr lang="en-US" altLang="zh-TW" sz="3200" b="0" dirty="0">
                <a:solidFill>
                  <a:srgbClr val="000000"/>
                </a:solidFill>
              </a:rPr>
              <a:t>(3/4)</a:t>
            </a:r>
            <a:endParaRPr lang="en-US" altLang="zh-TW" sz="3200"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rPr>
              <a:t>無</a:t>
            </a:r>
            <a:r>
              <a:rPr lang="zh-TW" altLang="en-US" dirty="0">
                <a:solidFill>
                  <a:srgbClr val="000000"/>
                </a:solidFill>
                <a:latin typeface="+mn-lt"/>
                <a:ea typeface="+mn-ea"/>
              </a:rPr>
              <a:t>顯影劑增強之</a:t>
            </a:r>
            <a:r>
              <a:rPr lang="zh-TW" altLang="en-US" sz="2600" dirty="0">
                <a:solidFill>
                  <a:srgbClr val="000000"/>
                </a:solidFill>
                <a:latin typeface="+mn-lt"/>
                <a:ea typeface="+mn-ea"/>
              </a:rPr>
              <a:t>電腦斷層掃描分割結果</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使用</a:t>
            </a:r>
            <a:r>
              <a:rPr lang="en-US" altLang="zh-TW" sz="2200" dirty="0" err="1">
                <a:solidFill>
                  <a:srgbClr val="000000"/>
                </a:solidFill>
                <a:latin typeface="+mn-lt"/>
                <a:ea typeface="+mn-ea"/>
              </a:rPr>
              <a:t>CycleGAN</a:t>
            </a:r>
            <a:r>
              <a:rPr lang="zh-TW" altLang="en-US" sz="2200" dirty="0">
                <a:solidFill>
                  <a:srgbClr val="000000"/>
                </a:solidFill>
                <a:latin typeface="+mn-lt"/>
                <a:ea typeface="+mn-ea"/>
              </a:rPr>
              <a:t>資料擴增，使得平均最佳結果由</a:t>
            </a:r>
            <a:r>
              <a:rPr lang="en-US" altLang="zh-TW" sz="2200" dirty="0">
                <a:solidFill>
                  <a:srgbClr val="000000"/>
                </a:solidFill>
                <a:latin typeface="+mn-lt"/>
                <a:ea typeface="+mn-ea"/>
              </a:rPr>
              <a:t>0.5133</a:t>
            </a:r>
            <a:r>
              <a:rPr lang="zh-TW" altLang="en-US" sz="2200" dirty="0">
                <a:solidFill>
                  <a:srgbClr val="000000"/>
                </a:solidFill>
                <a:latin typeface="+mn-lt"/>
                <a:ea typeface="+mn-ea"/>
              </a:rPr>
              <a:t>增加至</a:t>
            </a:r>
            <a:r>
              <a:rPr lang="en-US" altLang="zh-TW" sz="2200" dirty="0">
                <a:solidFill>
                  <a:srgbClr val="000000"/>
                </a:solidFill>
                <a:latin typeface="+mn-lt"/>
                <a:ea typeface="+mn-ea"/>
              </a:rPr>
              <a:t>0.5966</a:t>
            </a:r>
          </a:p>
          <a:p>
            <a:pPr lvl="2">
              <a:buFont typeface="Arial" panose="020B0604020202020204" pitchFamily="34" charset="0"/>
              <a:buChar char="•"/>
            </a:pPr>
            <a:r>
              <a:rPr lang="zh-TW" altLang="en-US" sz="2200" dirty="0">
                <a:solidFill>
                  <a:srgbClr val="000000"/>
                </a:solidFill>
                <a:latin typeface="+mn-lt"/>
                <a:ea typeface="+mn-ea"/>
              </a:rPr>
              <a:t>平均</a:t>
            </a:r>
            <a:r>
              <a:rPr lang="en-US" altLang="zh-TW" sz="2200" dirty="0">
                <a:solidFill>
                  <a:srgbClr val="000000"/>
                </a:solidFill>
                <a:latin typeface="+mn-lt"/>
                <a:ea typeface="+mn-ea"/>
              </a:rPr>
              <a:t>Dice coefficient</a:t>
            </a:r>
            <a:r>
              <a:rPr lang="zh-TW" altLang="en-US" sz="2200" dirty="0">
                <a:solidFill>
                  <a:srgbClr val="000000"/>
                </a:solidFill>
                <a:latin typeface="+mn-lt"/>
                <a:ea typeface="+mn-ea"/>
              </a:rPr>
              <a:t>達</a:t>
            </a:r>
            <a:r>
              <a:rPr lang="en-US" altLang="zh-TW" sz="2200" dirty="0">
                <a:solidFill>
                  <a:srgbClr val="000000"/>
                </a:solidFill>
                <a:latin typeface="+mn-lt"/>
                <a:ea typeface="+mn-ea"/>
              </a:rPr>
              <a:t>0.5966</a:t>
            </a: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66</a:t>
            </a:fld>
            <a:endParaRPr lang="zh-TW" altLang="en-US"/>
          </a:p>
        </p:txBody>
      </p:sp>
      <p:pic>
        <p:nvPicPr>
          <p:cNvPr id="7" name="圖片 6">
            <a:extLst>
              <a:ext uri="{FF2B5EF4-FFF2-40B4-BE49-F238E27FC236}">
                <a16:creationId xmlns:a16="http://schemas.microsoft.com/office/drawing/2014/main" id="{4454F4A7-1597-4DDD-9499-2E554EA0E348}"/>
              </a:ext>
            </a:extLst>
          </p:cNvPr>
          <p:cNvPicPr>
            <a:picLocks noChangeAspect="1"/>
          </p:cNvPicPr>
          <p:nvPr/>
        </p:nvPicPr>
        <p:blipFill>
          <a:blip r:embed="rId4"/>
          <a:stretch>
            <a:fillRect/>
          </a:stretch>
        </p:blipFill>
        <p:spPr>
          <a:xfrm>
            <a:off x="5608695" y="4251843"/>
            <a:ext cx="3535305" cy="1368152"/>
          </a:xfrm>
          <a:prstGeom prst="rect">
            <a:avLst/>
          </a:prstGeom>
        </p:spPr>
      </p:pic>
      <p:sp>
        <p:nvSpPr>
          <p:cNvPr id="8" name="文字方塊 7">
            <a:extLst>
              <a:ext uri="{FF2B5EF4-FFF2-40B4-BE49-F238E27FC236}">
                <a16:creationId xmlns:a16="http://schemas.microsoft.com/office/drawing/2014/main" id="{E2995097-8A2C-4D8E-8484-E49A0D1CECE8}"/>
              </a:ext>
            </a:extLst>
          </p:cNvPr>
          <p:cNvSpPr txBox="1"/>
          <p:nvPr/>
        </p:nvSpPr>
        <p:spPr>
          <a:xfrm>
            <a:off x="6591517" y="3942523"/>
            <a:ext cx="1569660"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模型最佳結果</a:t>
            </a:r>
          </a:p>
        </p:txBody>
      </p:sp>
      <p:sp>
        <p:nvSpPr>
          <p:cNvPr id="9" name="文字方塊 8">
            <a:extLst>
              <a:ext uri="{FF2B5EF4-FFF2-40B4-BE49-F238E27FC236}">
                <a16:creationId xmlns:a16="http://schemas.microsoft.com/office/drawing/2014/main" id="{91AB2757-DBFD-4C7E-8BF1-BE4F3ECC83D7}"/>
              </a:ext>
            </a:extLst>
          </p:cNvPr>
          <p:cNvSpPr txBox="1"/>
          <p:nvPr/>
        </p:nvSpPr>
        <p:spPr>
          <a:xfrm>
            <a:off x="1115616" y="4622467"/>
            <a:ext cx="3300904"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有</a:t>
            </a:r>
            <a:r>
              <a:rPr lang="en-US" altLang="zh-TW" dirty="0">
                <a:solidFill>
                  <a:srgbClr val="000000"/>
                </a:solidFill>
                <a:latin typeface="標楷體" panose="03000509000000000000" pitchFamily="65" charset="-120"/>
                <a:ea typeface="標楷體" panose="03000509000000000000" pitchFamily="65" charset="-120"/>
              </a:rPr>
              <a:t>/</a:t>
            </a:r>
            <a:r>
              <a:rPr lang="zh-TW" altLang="en-US" dirty="0">
                <a:solidFill>
                  <a:srgbClr val="000000"/>
                </a:solidFill>
                <a:latin typeface="標楷體" panose="03000509000000000000" pitchFamily="65" charset="-120"/>
                <a:ea typeface="標楷體" panose="03000509000000000000" pitchFamily="65" charset="-120"/>
              </a:rPr>
              <a:t>無</a:t>
            </a:r>
            <a:r>
              <a:rPr lang="en-US" altLang="zh-TW" dirty="0" err="1">
                <a:solidFill>
                  <a:srgbClr val="000000"/>
                </a:solidFill>
                <a:latin typeface="標楷體" panose="03000509000000000000" pitchFamily="65" charset="-120"/>
                <a:ea typeface="標楷體" panose="03000509000000000000" pitchFamily="65" charset="-120"/>
              </a:rPr>
              <a:t>CycleGAN</a:t>
            </a:r>
            <a:r>
              <a:rPr lang="zh-TW" altLang="en-US" dirty="0">
                <a:solidFill>
                  <a:srgbClr val="000000"/>
                </a:solidFill>
                <a:latin typeface="標楷體" panose="03000509000000000000" pitchFamily="65" charset="-120"/>
                <a:ea typeface="標楷體" panose="03000509000000000000" pitchFamily="65" charset="-120"/>
              </a:rPr>
              <a:t>資料擴增之差異</a:t>
            </a:r>
          </a:p>
        </p:txBody>
      </p:sp>
      <p:sp>
        <p:nvSpPr>
          <p:cNvPr id="5" name="矩形 4">
            <a:extLst>
              <a:ext uri="{FF2B5EF4-FFF2-40B4-BE49-F238E27FC236}">
                <a16:creationId xmlns:a16="http://schemas.microsoft.com/office/drawing/2014/main" id="{C72DAF17-1189-4397-81B3-FFC1BA44BAF4}"/>
              </a:ext>
            </a:extLst>
          </p:cNvPr>
          <p:cNvSpPr/>
          <p:nvPr/>
        </p:nvSpPr>
        <p:spPr>
          <a:xfrm>
            <a:off x="3330729" y="5235840"/>
            <a:ext cx="665207" cy="13737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37302228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2" y="188913"/>
            <a:ext cx="8243887" cy="1143000"/>
          </a:xfrm>
        </p:spPr>
        <p:txBody>
          <a:bodyPr/>
          <a:lstStyle/>
          <a:p>
            <a:r>
              <a:rPr lang="zh-TW" altLang="en-US" sz="3200" b="0" dirty="0">
                <a:solidFill>
                  <a:srgbClr val="000000"/>
                </a:solidFill>
                <a:latin typeface="+mn-lt"/>
                <a:ea typeface="+mn-ea"/>
              </a:rPr>
              <a:t>實驗結果</a:t>
            </a:r>
            <a:r>
              <a:rPr lang="en-US" altLang="zh-TW" sz="3200" b="0" dirty="0">
                <a:solidFill>
                  <a:srgbClr val="000000"/>
                </a:solidFill>
                <a:latin typeface="+mn-lt"/>
                <a:ea typeface="+mn-ea"/>
              </a:rPr>
              <a:t>-</a:t>
            </a:r>
            <a:r>
              <a:rPr lang="zh-TW" altLang="en-US" sz="3200" b="0" dirty="0">
                <a:solidFill>
                  <a:srgbClr val="000000"/>
                </a:solidFill>
                <a:latin typeface="+mn-lt"/>
                <a:ea typeface="+mn-ea"/>
              </a:rPr>
              <a:t>無顯影劑增強之冠狀動脈分割 </a:t>
            </a:r>
            <a:r>
              <a:rPr lang="en-US" altLang="zh-TW" sz="3200" b="0" dirty="0">
                <a:solidFill>
                  <a:srgbClr val="000000"/>
                </a:solidFill>
              </a:rPr>
              <a:t>(3/4)</a:t>
            </a:r>
            <a:endParaRPr lang="en-US" altLang="zh-TW" sz="3200" b="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67</a:t>
            </a:fld>
            <a:endParaRPr lang="zh-TW" altLang="en-US"/>
          </a:p>
        </p:txBody>
      </p:sp>
      <p:pic>
        <p:nvPicPr>
          <p:cNvPr id="3" name="圖片 2">
            <a:extLst>
              <a:ext uri="{FF2B5EF4-FFF2-40B4-BE49-F238E27FC236}">
                <a16:creationId xmlns:a16="http://schemas.microsoft.com/office/drawing/2014/main" id="{3E991F7E-12F0-42C1-BB92-12B6297FB8A0}"/>
              </a:ext>
            </a:extLst>
          </p:cNvPr>
          <p:cNvPicPr>
            <a:picLocks noChangeAspect="1"/>
          </p:cNvPicPr>
          <p:nvPr/>
        </p:nvPicPr>
        <p:blipFill>
          <a:blip r:embed="rId3"/>
          <a:stretch>
            <a:fillRect/>
          </a:stretch>
        </p:blipFill>
        <p:spPr>
          <a:xfrm>
            <a:off x="1187624" y="2218125"/>
            <a:ext cx="7128792" cy="4038213"/>
          </a:xfrm>
          <a:prstGeom prst="rect">
            <a:avLst/>
          </a:prstGeom>
        </p:spPr>
      </p:pic>
    </p:spTree>
    <p:extLst>
      <p:ext uri="{BB962C8B-B14F-4D97-AF65-F5344CB8AC3E}">
        <p14:creationId xmlns:p14="http://schemas.microsoft.com/office/powerpoint/2010/main" val="111732003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sz="2000" dirty="0">
                <a:solidFill>
                  <a:schemeClr val="bg1">
                    <a:lumMod val="65000"/>
                  </a:schemeClr>
                </a:solidFill>
                <a:latin typeface="+mn-lt"/>
                <a:ea typeface="+mn-ea"/>
              </a:rPr>
              <a:t>研究動機與目的</a:t>
            </a:r>
            <a:endParaRPr lang="en-US" altLang="zh-TW" sz="20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000" dirty="0">
                <a:solidFill>
                  <a:schemeClr val="bg1">
                    <a:lumMod val="65000"/>
                  </a:schemeClr>
                </a:solidFill>
                <a:latin typeface="+mn-lt"/>
                <a:ea typeface="+mn-ea"/>
              </a:rPr>
              <a:t>背景知識與相關研究</a:t>
            </a:r>
            <a:endParaRPr lang="en-US" altLang="zh-TW" sz="2000"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sz="2000" dirty="0">
                <a:solidFill>
                  <a:schemeClr val="bg1">
                    <a:lumMod val="65000"/>
                  </a:schemeClr>
                </a:solidFill>
                <a:latin typeface="+mn-lt"/>
                <a:ea typeface="+mn-ea"/>
              </a:rPr>
              <a:t>研究方法</a:t>
            </a:r>
            <a:endParaRPr lang="en-US" altLang="zh-TW" sz="2000" dirty="0">
              <a:solidFill>
                <a:schemeClr val="bg1">
                  <a:lumMod val="65000"/>
                </a:schemeClr>
              </a:solidFill>
              <a:latin typeface="+mn-lt"/>
              <a:ea typeface="+mn-ea"/>
            </a:endParaRPr>
          </a:p>
          <a:p>
            <a:pPr>
              <a:buFont typeface="Arial" panose="020B0604020202020204" pitchFamily="34" charset="0"/>
              <a:buChar char="•"/>
            </a:pPr>
            <a:r>
              <a:rPr lang="zh-TW" altLang="en-US" sz="2000" dirty="0">
                <a:solidFill>
                  <a:srgbClr val="000000"/>
                </a:solidFill>
                <a:latin typeface="+mn-lt"/>
                <a:ea typeface="+mn-ea"/>
              </a:rPr>
              <a:t>實驗設計以及成果</a:t>
            </a:r>
            <a:endParaRPr lang="en-US" altLang="zh-TW" sz="2000" dirty="0">
              <a:solidFill>
                <a:srgbClr val="000000"/>
              </a:solidFill>
              <a:latin typeface="+mn-lt"/>
              <a:ea typeface="+mn-ea"/>
            </a:endParaRPr>
          </a:p>
          <a:p>
            <a:pPr lvl="1" eaLnBrk="1" hangingPunct="1">
              <a:buFont typeface="Arial" panose="020B0604020202020204" pitchFamily="34" charset="0"/>
              <a:buChar char="–"/>
              <a:defRPr/>
            </a:pPr>
            <a:r>
              <a:rPr lang="zh-TW" altLang="en-US" sz="1800" dirty="0">
                <a:solidFill>
                  <a:schemeClr val="bg1">
                    <a:lumMod val="65000"/>
                  </a:schemeClr>
                </a:solidFill>
                <a:latin typeface="+mn-lt"/>
                <a:ea typeface="+mn-ea"/>
              </a:rPr>
              <a:t>資料集</a:t>
            </a:r>
            <a:endParaRPr lang="en-US" altLang="zh-TW" sz="18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1800" dirty="0">
                <a:solidFill>
                  <a:schemeClr val="bg1">
                    <a:lumMod val="65000"/>
                  </a:schemeClr>
                </a:solidFill>
                <a:latin typeface="+mn-lt"/>
                <a:ea typeface="+mn-ea"/>
              </a:rPr>
              <a:t>有顯影劑增強之冠狀動脈分割</a:t>
            </a:r>
            <a:endParaRPr lang="en-US" altLang="zh-TW" sz="18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1800" dirty="0">
                <a:solidFill>
                  <a:schemeClr val="bg1">
                    <a:lumMod val="65000"/>
                  </a:schemeClr>
                </a:solidFill>
                <a:latin typeface="+mn-lt"/>
                <a:ea typeface="+mn-ea"/>
              </a:rPr>
              <a:t>電腦斷層掃描影像風格轉換</a:t>
            </a:r>
            <a:endParaRPr lang="en-US" altLang="zh-TW" sz="18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1800" dirty="0">
                <a:solidFill>
                  <a:schemeClr val="bg1">
                    <a:lumMod val="65000"/>
                  </a:schemeClr>
                </a:solidFill>
                <a:latin typeface="+mn-lt"/>
                <a:ea typeface="+mn-ea"/>
              </a:rPr>
              <a:t>無顯影劑增強之冠狀動脈分割</a:t>
            </a:r>
            <a:endParaRPr lang="en-US" altLang="zh-TW" sz="1800"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sz="1800" dirty="0">
                <a:solidFill>
                  <a:srgbClr val="000000"/>
                </a:solidFill>
                <a:latin typeface="+mn-lt"/>
                <a:ea typeface="+mn-ea"/>
              </a:rPr>
              <a:t>相關應用及視覺化</a:t>
            </a:r>
            <a:endParaRPr lang="en-US" altLang="zh-TW" sz="1800" dirty="0">
              <a:solidFill>
                <a:srgbClr val="000000"/>
              </a:solidFill>
              <a:latin typeface="+mn-lt"/>
              <a:ea typeface="+mn-ea"/>
            </a:endParaRPr>
          </a:p>
          <a:p>
            <a:pPr lvl="2" eaLnBrk="1" hangingPunct="1">
              <a:buFont typeface="Arial" panose="020B0604020202020204" pitchFamily="34" charset="0"/>
              <a:buChar char="–"/>
              <a:defRPr/>
            </a:pPr>
            <a:r>
              <a:rPr lang="zh-TW" altLang="en-US" sz="1400" dirty="0">
                <a:solidFill>
                  <a:srgbClr val="000000"/>
                </a:solidFill>
              </a:rPr>
              <a:t>取得血管分析結果</a:t>
            </a:r>
            <a:endParaRPr lang="en-US" altLang="zh-TW" sz="1400" dirty="0">
              <a:solidFill>
                <a:srgbClr val="000000"/>
              </a:solidFill>
            </a:endParaRPr>
          </a:p>
          <a:p>
            <a:pPr lvl="2" eaLnBrk="1" hangingPunct="1">
              <a:buFont typeface="Arial" panose="020B0604020202020204" pitchFamily="34" charset="0"/>
              <a:buChar char="–"/>
              <a:defRPr/>
            </a:pPr>
            <a:r>
              <a:rPr lang="zh-TW" altLang="en-US" sz="1400" dirty="0">
                <a:solidFill>
                  <a:srgbClr val="000000"/>
                </a:solidFill>
                <a:latin typeface="+mn-lt"/>
                <a:ea typeface="+mn-ea"/>
              </a:rPr>
              <a:t>鈣化位置偵測</a:t>
            </a:r>
            <a:endParaRPr lang="en-US" altLang="zh-TW" sz="1400" dirty="0">
              <a:solidFill>
                <a:srgbClr val="000000"/>
              </a:solidFill>
              <a:latin typeface="+mn-lt"/>
              <a:ea typeface="+mn-ea"/>
            </a:endParaRPr>
          </a:p>
          <a:p>
            <a:pPr lvl="2" eaLnBrk="1" hangingPunct="1">
              <a:buFont typeface="Arial" panose="020B0604020202020204" pitchFamily="34" charset="0"/>
              <a:buChar char="–"/>
              <a:defRPr/>
            </a:pPr>
            <a:r>
              <a:rPr lang="zh-TW" altLang="en-US" sz="1400" dirty="0">
                <a:solidFill>
                  <a:srgbClr val="000000"/>
                </a:solidFill>
              </a:rPr>
              <a:t>狹窄度分析</a:t>
            </a:r>
            <a:endParaRPr lang="en-US" altLang="zh-TW" sz="1400" dirty="0">
              <a:solidFill>
                <a:srgbClr val="000000"/>
              </a:solidFill>
              <a:latin typeface="+mn-lt"/>
              <a:ea typeface="+mn-ea"/>
            </a:endParaRPr>
          </a:p>
          <a:p>
            <a:pPr eaLnBrk="1" hangingPunct="1">
              <a:buFont typeface="Arial" panose="020B0604020202020204" pitchFamily="34" charset="0"/>
              <a:buChar char="•"/>
              <a:defRPr/>
            </a:pPr>
            <a:r>
              <a:rPr lang="zh-TW" altLang="en-US" sz="2000"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68</a:t>
            </a:fld>
            <a:endParaRPr lang="zh-TW" altLang="en-US"/>
          </a:p>
        </p:txBody>
      </p:sp>
    </p:spTree>
    <p:extLst>
      <p:ext uri="{BB962C8B-B14F-4D97-AF65-F5344CB8AC3E}">
        <p14:creationId xmlns:p14="http://schemas.microsoft.com/office/powerpoint/2010/main" val="2657364217"/>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實驗結果</a:t>
            </a:r>
            <a:r>
              <a:rPr lang="en-US" altLang="zh-TW" b="0" dirty="0">
                <a:solidFill>
                  <a:srgbClr val="000000"/>
                </a:solidFill>
                <a:latin typeface="+mn-lt"/>
                <a:ea typeface="+mn-ea"/>
              </a:rPr>
              <a:t>-</a:t>
            </a:r>
            <a:r>
              <a:rPr lang="zh-TW" altLang="en-US" b="0" dirty="0">
                <a:solidFill>
                  <a:srgbClr val="000000"/>
                </a:solidFill>
                <a:latin typeface="+mn-lt"/>
                <a:ea typeface="+mn-ea"/>
              </a:rPr>
              <a:t>取得血管分析結果 </a:t>
            </a:r>
            <a:r>
              <a:rPr lang="en-US" altLang="zh-TW" b="0" dirty="0">
                <a:solidFill>
                  <a:srgbClr val="000000"/>
                </a:solidFill>
                <a:latin typeface="+mn-lt"/>
                <a:ea typeface="+mn-ea"/>
              </a:rPr>
              <a:t>(1/2)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69</a:t>
            </a:fld>
            <a:endParaRPr lang="zh-TW" altLang="en-US"/>
          </a:p>
        </p:txBody>
      </p:sp>
      <p:sp>
        <p:nvSpPr>
          <p:cNvPr id="12" name="內容版面配置區 7">
            <a:extLst>
              <a:ext uri="{FF2B5EF4-FFF2-40B4-BE49-F238E27FC236}">
                <a16:creationId xmlns:a16="http://schemas.microsoft.com/office/drawing/2014/main" id="{ED277C07-DD06-42FB-8957-4E416774C2C9}"/>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dirty="0">
                <a:solidFill>
                  <a:srgbClr val="000000"/>
                </a:solidFill>
              </a:rPr>
              <a:t>使用者可以透過</a:t>
            </a:r>
            <a:r>
              <a:rPr lang="en-US" altLang="zh-TW" dirty="0">
                <a:solidFill>
                  <a:srgbClr val="000000"/>
                </a:solidFill>
              </a:rPr>
              <a:t>3D</a:t>
            </a:r>
            <a:r>
              <a:rPr lang="zh-TW" altLang="en-US" dirty="0">
                <a:solidFill>
                  <a:srgbClr val="000000"/>
                </a:solidFill>
              </a:rPr>
              <a:t> </a:t>
            </a:r>
            <a:r>
              <a:rPr lang="en-US" altLang="zh-TW" dirty="0">
                <a:solidFill>
                  <a:srgbClr val="000000"/>
                </a:solidFill>
              </a:rPr>
              <a:t>Slicer</a:t>
            </a:r>
            <a:r>
              <a:rPr lang="zh-TW" altLang="en-US" dirty="0">
                <a:solidFill>
                  <a:srgbClr val="000000"/>
                </a:solidFill>
              </a:rPr>
              <a:t>匯入電腦斷層掃描影像，並透過本研究開發的</a:t>
            </a:r>
            <a:r>
              <a:rPr lang="en-US" altLang="zh-TW" dirty="0">
                <a:solidFill>
                  <a:srgbClr val="000000"/>
                </a:solidFill>
              </a:rPr>
              <a:t>3D Slicer</a:t>
            </a:r>
            <a:r>
              <a:rPr lang="zh-TW" altLang="en-US" dirty="0">
                <a:solidFill>
                  <a:srgbClr val="000000"/>
                </a:solidFill>
              </a:rPr>
              <a:t>套件呼叫深度學習模型進行冠狀動脈分割</a:t>
            </a:r>
            <a:endParaRPr lang="en-US" altLang="zh-TW" dirty="0">
              <a:solidFill>
                <a:srgbClr val="000000"/>
              </a:solidFill>
            </a:endParaRPr>
          </a:p>
        </p:txBody>
      </p:sp>
    </p:spTree>
    <p:extLst>
      <p:ext uri="{BB962C8B-B14F-4D97-AF65-F5344CB8AC3E}">
        <p14:creationId xmlns:p14="http://schemas.microsoft.com/office/powerpoint/2010/main" val="2196125475"/>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rgbClr val="000000"/>
                </a:solidFill>
                <a:latin typeface="+mn-lt"/>
                <a:ea typeface="+mn-ea"/>
              </a:rPr>
              <a:t>研究動機與目的</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chemeClr val="bg1">
                    <a:lumMod val="65000"/>
                  </a:schemeClr>
                </a:solidFill>
                <a:latin typeface="+mn-lt"/>
                <a:ea typeface="+mn-ea"/>
              </a:rPr>
              <a:t>研究動機</a:t>
            </a:r>
            <a:endParaRPr lang="en-US" altLang="zh-TW" dirty="0">
              <a:solidFill>
                <a:schemeClr val="bg1">
                  <a:lumMod val="65000"/>
                </a:schemeClr>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研究目的</a:t>
            </a:r>
            <a:endParaRPr lang="en-US" altLang="zh-TW" dirty="0">
              <a:solidFill>
                <a:srgbClr val="000000"/>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背景知識與相關研究</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研究方法</a:t>
            </a:r>
            <a:endParaRPr lang="en-US" altLang="zh-TW" dirty="0">
              <a:solidFill>
                <a:schemeClr val="bg1">
                  <a:lumMod val="65000"/>
                </a:schemeClr>
              </a:solidFill>
              <a:latin typeface="+mn-lt"/>
              <a:ea typeface="+mn-ea"/>
            </a:endParaRPr>
          </a:p>
          <a:p>
            <a:pPr>
              <a:buFont typeface="Arial" panose="020B0604020202020204" pitchFamily="34" charset="0"/>
              <a:buChar cha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7</a:t>
            </a:fld>
            <a:endParaRPr lang="zh-TW" altLang="en-US"/>
          </a:p>
        </p:txBody>
      </p:sp>
    </p:spTree>
    <p:extLst>
      <p:ext uri="{BB962C8B-B14F-4D97-AF65-F5344CB8AC3E}">
        <p14:creationId xmlns:p14="http://schemas.microsoft.com/office/powerpoint/2010/main" val="923897802"/>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實驗結果</a:t>
            </a:r>
            <a:r>
              <a:rPr lang="en-US" altLang="zh-TW" b="0" dirty="0">
                <a:solidFill>
                  <a:srgbClr val="000000"/>
                </a:solidFill>
                <a:latin typeface="+mn-lt"/>
                <a:ea typeface="+mn-ea"/>
              </a:rPr>
              <a:t>-</a:t>
            </a:r>
            <a:r>
              <a:rPr lang="zh-TW" altLang="en-US" b="0" dirty="0">
                <a:solidFill>
                  <a:srgbClr val="000000"/>
                </a:solidFill>
                <a:latin typeface="+mn-lt"/>
                <a:ea typeface="+mn-ea"/>
              </a:rPr>
              <a:t>取得血管分析結果 </a:t>
            </a:r>
            <a:r>
              <a:rPr lang="en-US" altLang="zh-TW" b="0" dirty="0">
                <a:solidFill>
                  <a:srgbClr val="000000"/>
                </a:solidFill>
                <a:latin typeface="+mn-lt"/>
                <a:ea typeface="+mn-ea"/>
              </a:rPr>
              <a:t>(2/2)</a:t>
            </a: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70</a:t>
            </a:fld>
            <a:endParaRPr lang="zh-TW" altLang="en-US"/>
          </a:p>
        </p:txBody>
      </p:sp>
      <p:sp>
        <p:nvSpPr>
          <p:cNvPr id="15" name="文字方塊 14">
            <a:extLst>
              <a:ext uri="{FF2B5EF4-FFF2-40B4-BE49-F238E27FC236}">
                <a16:creationId xmlns:a16="http://schemas.microsoft.com/office/drawing/2014/main" id="{0A7A5D80-E573-4BE0-B327-841068F3EF91}"/>
              </a:ext>
            </a:extLst>
          </p:cNvPr>
          <p:cNvSpPr txBox="1"/>
          <p:nvPr/>
        </p:nvSpPr>
        <p:spPr>
          <a:xfrm>
            <a:off x="2633007" y="5827197"/>
            <a:ext cx="3877985" cy="369332"/>
          </a:xfrm>
          <a:prstGeom prst="rect">
            <a:avLst/>
          </a:prstGeom>
          <a:noFill/>
        </p:spPr>
        <p:txBody>
          <a:bodyPr wrap="none" rtlCol="0">
            <a:spAutoFit/>
          </a:bodyPr>
          <a:lstStyle/>
          <a:p>
            <a:r>
              <a:rPr lang="en-US" altLang="zh-TW" dirty="0">
                <a:solidFill>
                  <a:srgbClr val="000000"/>
                </a:solidFill>
                <a:latin typeface="標楷體" panose="03000509000000000000" pitchFamily="65" charset="-120"/>
                <a:ea typeface="標楷體" panose="03000509000000000000" pitchFamily="65" charset="-120"/>
              </a:rPr>
              <a:t>3D Slicer </a:t>
            </a:r>
            <a:r>
              <a:rPr lang="zh-TW" altLang="en-US" dirty="0">
                <a:solidFill>
                  <a:srgbClr val="000000"/>
                </a:solidFill>
                <a:latin typeface="標楷體" panose="03000509000000000000" pitchFamily="65" charset="-120"/>
                <a:ea typeface="標楷體" panose="03000509000000000000" pitchFamily="65" charset="-120"/>
              </a:rPr>
              <a:t>冠狀動脈分割結果視覺化</a:t>
            </a:r>
          </a:p>
        </p:txBody>
      </p:sp>
      <p:pic>
        <p:nvPicPr>
          <p:cNvPr id="9" name="內容版面配置區 8">
            <a:extLst>
              <a:ext uri="{FF2B5EF4-FFF2-40B4-BE49-F238E27FC236}">
                <a16:creationId xmlns:a16="http://schemas.microsoft.com/office/drawing/2014/main" id="{C36572C3-0307-435E-8054-AECD42AE41A3}"/>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19200" y="2205038"/>
            <a:ext cx="6908800" cy="3724275"/>
          </a:xfrm>
          <a:prstGeom prst="rect">
            <a:avLst/>
          </a:prstGeom>
        </p:spPr>
      </p:pic>
    </p:spTree>
    <p:extLst>
      <p:ext uri="{BB962C8B-B14F-4D97-AF65-F5344CB8AC3E}">
        <p14:creationId xmlns:p14="http://schemas.microsoft.com/office/powerpoint/2010/main" val="335014461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實驗結果</a:t>
            </a:r>
            <a:r>
              <a:rPr lang="en-US" altLang="zh-TW" b="0" dirty="0">
                <a:solidFill>
                  <a:srgbClr val="000000"/>
                </a:solidFill>
                <a:latin typeface="+mn-lt"/>
                <a:ea typeface="+mn-ea"/>
              </a:rPr>
              <a:t>-</a:t>
            </a:r>
            <a:r>
              <a:rPr lang="zh-TW" altLang="en-US" b="0" dirty="0">
                <a:solidFill>
                  <a:srgbClr val="000000"/>
                </a:solidFill>
                <a:latin typeface="+mn-lt"/>
                <a:ea typeface="+mn-ea"/>
              </a:rPr>
              <a:t>鈣化位置偵測 </a:t>
            </a:r>
            <a:r>
              <a:rPr lang="en-US" altLang="zh-TW" b="0" dirty="0">
                <a:solidFill>
                  <a:srgbClr val="000000"/>
                </a:solidFill>
                <a:latin typeface="+mn-lt"/>
                <a:ea typeface="+mn-ea"/>
              </a:rPr>
              <a:t>(1/2)</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dirty="0">
                <a:solidFill>
                  <a:srgbClr val="000000"/>
                </a:solidFill>
                <a:latin typeface="+mn-lt"/>
                <a:ea typeface="+mn-ea"/>
              </a:rPr>
              <a:t>使用者在分割出冠狀動脈後，可以輸入欲偵測之</a:t>
            </a:r>
            <a:r>
              <a:rPr lang="en-US" altLang="zh-TW" dirty="0">
                <a:solidFill>
                  <a:srgbClr val="000000"/>
                </a:solidFill>
                <a:latin typeface="+mn-lt"/>
                <a:ea typeface="+mn-ea"/>
              </a:rPr>
              <a:t>HU</a:t>
            </a:r>
            <a:r>
              <a:rPr lang="zh-TW" altLang="en-US" dirty="0">
                <a:solidFill>
                  <a:srgbClr val="000000"/>
                </a:solidFill>
                <a:latin typeface="+mn-lt"/>
                <a:ea typeface="+mn-ea"/>
              </a:rPr>
              <a:t>閥值，本研究開發之</a:t>
            </a:r>
            <a:r>
              <a:rPr lang="en-US" altLang="zh-TW" dirty="0">
                <a:solidFill>
                  <a:srgbClr val="000000"/>
                </a:solidFill>
                <a:latin typeface="+mn-lt"/>
                <a:ea typeface="+mn-ea"/>
              </a:rPr>
              <a:t>3D Slicer</a:t>
            </a:r>
            <a:r>
              <a:rPr lang="zh-TW" altLang="en-US" dirty="0">
                <a:solidFill>
                  <a:srgbClr val="000000"/>
                </a:solidFill>
                <a:latin typeface="+mn-lt"/>
                <a:ea typeface="+mn-ea"/>
              </a:rPr>
              <a:t>套件能夠將冠狀動脈中符合之影像位置繪製到</a:t>
            </a:r>
            <a:r>
              <a:rPr lang="en-US" altLang="zh-TW" dirty="0">
                <a:solidFill>
                  <a:srgbClr val="000000"/>
                </a:solidFill>
                <a:latin typeface="+mn-lt"/>
                <a:ea typeface="+mn-ea"/>
              </a:rPr>
              <a:t>3D</a:t>
            </a:r>
            <a:r>
              <a:rPr lang="zh-TW" altLang="en-US" dirty="0">
                <a:solidFill>
                  <a:srgbClr val="000000"/>
                </a:solidFill>
                <a:latin typeface="+mn-lt"/>
                <a:ea typeface="+mn-ea"/>
              </a:rPr>
              <a:t>影像中</a:t>
            </a:r>
            <a:endParaRPr lang="en-US" altLang="zh-TW" dirty="0">
              <a:solidFill>
                <a:srgbClr val="000000"/>
              </a:solidFill>
              <a:latin typeface="+mn-lt"/>
              <a:ea typeface="+mn-ea"/>
            </a:endParaRPr>
          </a:p>
          <a:p>
            <a:pPr lvl="1">
              <a:buFont typeface="Arial" panose="020B0604020202020204" pitchFamily="34" charset="0"/>
              <a:buChar char="•"/>
            </a:pPr>
            <a:r>
              <a:rPr lang="zh-TW" altLang="en-US" dirty="0">
                <a:solidFill>
                  <a:srgbClr val="000000"/>
                </a:solidFill>
              </a:rPr>
              <a:t>醫師可以藉由</a:t>
            </a:r>
            <a:r>
              <a:rPr lang="en-US" altLang="zh-TW" dirty="0">
                <a:solidFill>
                  <a:srgbClr val="000000"/>
                </a:solidFill>
              </a:rPr>
              <a:t>3D</a:t>
            </a:r>
            <a:r>
              <a:rPr lang="zh-TW" altLang="en-US" dirty="0">
                <a:solidFill>
                  <a:srgbClr val="000000"/>
                </a:solidFill>
              </a:rPr>
              <a:t>影像了解鈣化在冠狀動脈中的位置</a:t>
            </a:r>
            <a:endParaRPr lang="en-US" altLang="zh-TW"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71</a:t>
            </a:fld>
            <a:endParaRPr lang="zh-TW" altLang="en-US"/>
          </a:p>
        </p:txBody>
      </p:sp>
    </p:spTree>
    <p:extLst>
      <p:ext uri="{BB962C8B-B14F-4D97-AF65-F5344CB8AC3E}">
        <p14:creationId xmlns:p14="http://schemas.microsoft.com/office/powerpoint/2010/main" val="231938554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實驗結果</a:t>
            </a:r>
            <a:r>
              <a:rPr lang="en-US" altLang="zh-TW" b="0" dirty="0">
                <a:solidFill>
                  <a:srgbClr val="000000"/>
                </a:solidFill>
                <a:latin typeface="+mn-lt"/>
                <a:ea typeface="+mn-ea"/>
              </a:rPr>
              <a:t>-</a:t>
            </a:r>
            <a:r>
              <a:rPr lang="zh-TW" altLang="en-US" b="0" dirty="0">
                <a:solidFill>
                  <a:srgbClr val="000000"/>
                </a:solidFill>
                <a:latin typeface="+mn-lt"/>
                <a:ea typeface="+mn-ea"/>
              </a:rPr>
              <a:t>鈣化位置偵測 </a:t>
            </a:r>
            <a:r>
              <a:rPr lang="en-US" altLang="zh-TW" b="0" dirty="0">
                <a:solidFill>
                  <a:srgbClr val="000000"/>
                </a:solidFill>
                <a:latin typeface="+mn-lt"/>
                <a:ea typeface="+mn-ea"/>
              </a:rPr>
              <a:t>(2/2)</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273303" cy="3622157"/>
          </a:xfrm>
        </p:spPr>
        <p:txBody>
          <a:bodyPr/>
          <a:lstStyle/>
          <a:p>
            <a:pPr lvl="2">
              <a:buFont typeface="Arial" panose="020B0604020202020204" pitchFamily="34" charset="0"/>
              <a:buChar char="•"/>
            </a:pP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72</a:t>
            </a:fld>
            <a:endParaRPr lang="zh-TW" altLang="en-US"/>
          </a:p>
        </p:txBody>
      </p:sp>
      <p:pic>
        <p:nvPicPr>
          <p:cNvPr id="6" name="圖片 5">
            <a:extLst>
              <a:ext uri="{FF2B5EF4-FFF2-40B4-BE49-F238E27FC236}">
                <a16:creationId xmlns:a16="http://schemas.microsoft.com/office/drawing/2014/main" id="{D1238BC6-C3FA-4DBA-AA36-67AC42953FB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3608" y="2033413"/>
            <a:ext cx="7380312" cy="3978450"/>
          </a:xfrm>
          <a:prstGeom prst="rect">
            <a:avLst/>
          </a:prstGeom>
        </p:spPr>
      </p:pic>
      <p:sp>
        <p:nvSpPr>
          <p:cNvPr id="7" name="文字方塊 6">
            <a:extLst>
              <a:ext uri="{FF2B5EF4-FFF2-40B4-BE49-F238E27FC236}">
                <a16:creationId xmlns:a16="http://schemas.microsoft.com/office/drawing/2014/main" id="{5CD62370-5D9B-4A72-859F-6469C2679F0F}"/>
              </a:ext>
            </a:extLst>
          </p:cNvPr>
          <p:cNvSpPr txBox="1"/>
          <p:nvPr/>
        </p:nvSpPr>
        <p:spPr>
          <a:xfrm>
            <a:off x="3256436" y="5887006"/>
            <a:ext cx="2954655" cy="369332"/>
          </a:xfrm>
          <a:prstGeom prst="rect">
            <a:avLst/>
          </a:prstGeom>
          <a:noFill/>
        </p:spPr>
        <p:txBody>
          <a:bodyPr wrap="none" rtlCol="0">
            <a:spAutoFit/>
          </a:bodyPr>
          <a:lstStyle/>
          <a:p>
            <a:r>
              <a:rPr lang="en-US" altLang="zh-TW" dirty="0">
                <a:solidFill>
                  <a:srgbClr val="000000"/>
                </a:solidFill>
                <a:latin typeface="標楷體" panose="03000509000000000000" pitchFamily="65" charset="-120"/>
                <a:ea typeface="標楷體" panose="03000509000000000000" pitchFamily="65" charset="-120"/>
              </a:rPr>
              <a:t>3D Slicer </a:t>
            </a:r>
            <a:r>
              <a:rPr lang="zh-TW" altLang="en-US" dirty="0">
                <a:solidFill>
                  <a:srgbClr val="000000"/>
                </a:solidFill>
                <a:latin typeface="標楷體" panose="03000509000000000000" pitchFamily="65" charset="-120"/>
                <a:ea typeface="標楷體" panose="03000509000000000000" pitchFamily="65" charset="-120"/>
              </a:rPr>
              <a:t>鈣化位置視覺化</a:t>
            </a:r>
          </a:p>
        </p:txBody>
      </p:sp>
    </p:spTree>
    <p:extLst>
      <p:ext uri="{BB962C8B-B14F-4D97-AF65-F5344CB8AC3E}">
        <p14:creationId xmlns:p14="http://schemas.microsoft.com/office/powerpoint/2010/main" val="141945271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實驗結果</a:t>
            </a:r>
            <a:r>
              <a:rPr lang="en-US" altLang="zh-TW" b="0" dirty="0">
                <a:solidFill>
                  <a:srgbClr val="000000"/>
                </a:solidFill>
                <a:latin typeface="+mn-lt"/>
                <a:ea typeface="+mn-ea"/>
              </a:rPr>
              <a:t>-</a:t>
            </a:r>
            <a:r>
              <a:rPr lang="zh-TW" altLang="en-US" b="0" dirty="0">
                <a:solidFill>
                  <a:srgbClr val="000000"/>
                </a:solidFill>
                <a:latin typeface="+mn-lt"/>
                <a:ea typeface="+mn-ea"/>
              </a:rPr>
              <a:t>狹窄度分析</a:t>
            </a:r>
            <a:r>
              <a:rPr lang="en-US" altLang="zh-TW" b="0" dirty="0">
                <a:solidFill>
                  <a:srgbClr val="000000"/>
                </a:solidFill>
                <a:latin typeface="+mn-lt"/>
                <a:ea typeface="+mn-ea"/>
              </a:rPr>
              <a:t>(1/3)</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dirty="0">
                <a:solidFill>
                  <a:srgbClr val="000000"/>
                </a:solidFill>
                <a:latin typeface="+mn-lt"/>
                <a:ea typeface="+mn-ea"/>
              </a:rPr>
              <a:t>使用者能夠點選欲分析之血管開始以及結束位置，</a:t>
            </a:r>
            <a:r>
              <a:rPr lang="zh-TW" altLang="en-US" dirty="0">
                <a:solidFill>
                  <a:srgbClr val="000000"/>
                </a:solidFill>
              </a:rPr>
              <a:t>本研究之套件會利用進行血管中心線擷取並產生以中心線拉直的血管</a:t>
            </a:r>
            <a:r>
              <a:rPr lang="en-US" altLang="zh-TW" dirty="0">
                <a:solidFill>
                  <a:srgbClr val="000000"/>
                </a:solidFill>
              </a:rPr>
              <a:t>3D</a:t>
            </a:r>
            <a:r>
              <a:rPr lang="zh-TW" altLang="en-US" dirty="0">
                <a:solidFill>
                  <a:srgbClr val="000000"/>
                </a:solidFill>
              </a:rPr>
              <a:t>圖</a:t>
            </a:r>
            <a:endParaRPr lang="en-US" altLang="zh-TW" dirty="0">
              <a:solidFill>
                <a:srgbClr val="000000"/>
              </a:solidFill>
            </a:endParaRPr>
          </a:p>
          <a:p>
            <a:pPr lvl="2">
              <a:buFont typeface="Arial" panose="020B0604020202020204" pitchFamily="34" charset="0"/>
              <a:buChar char="•"/>
            </a:pPr>
            <a:r>
              <a:rPr lang="zh-TW" altLang="en-US" sz="2200" dirty="0">
                <a:solidFill>
                  <a:srgbClr val="000000"/>
                </a:solidFill>
              </a:rPr>
              <a:t>使用到</a:t>
            </a:r>
            <a:r>
              <a:rPr lang="en-US" altLang="zh-TW" sz="2200" dirty="0">
                <a:solidFill>
                  <a:srgbClr val="000000"/>
                </a:solidFill>
              </a:rPr>
              <a:t>Extract Centerline</a:t>
            </a:r>
            <a:r>
              <a:rPr lang="zh-TW" altLang="en-US" sz="2200" dirty="0">
                <a:solidFill>
                  <a:srgbClr val="000000"/>
                </a:solidFill>
              </a:rPr>
              <a:t>套件以及</a:t>
            </a:r>
            <a:r>
              <a:rPr lang="en-US" altLang="zh-TW" sz="2200" dirty="0">
                <a:solidFill>
                  <a:srgbClr val="000000"/>
                </a:solidFill>
              </a:rPr>
              <a:t>Curved Planar Reformat</a:t>
            </a:r>
            <a:r>
              <a:rPr lang="zh-TW" altLang="en-US" sz="2200" dirty="0">
                <a:solidFill>
                  <a:srgbClr val="000000"/>
                </a:solidFill>
              </a:rPr>
              <a:t>套件</a:t>
            </a:r>
            <a:endParaRPr lang="en-US" altLang="zh-TW" sz="2200" dirty="0">
              <a:solidFill>
                <a:srgbClr val="000000"/>
              </a:solidFill>
            </a:endParaRPr>
          </a:p>
          <a:p>
            <a:pPr lvl="1">
              <a:buFont typeface="Arial" panose="020B0604020202020204" pitchFamily="34" charset="0"/>
              <a:buChar char="•"/>
            </a:pPr>
            <a:r>
              <a:rPr lang="zh-TW" altLang="en-US" dirty="0">
                <a:solidFill>
                  <a:srgbClr val="000000"/>
                </a:solidFill>
              </a:rPr>
              <a:t>本研究之套件會計算並產生血管之管徑趨勢圖，醫師可參考管徑趨勢，輔助評估是否有血管狹窄的問題發生</a:t>
            </a:r>
            <a:endParaRPr lang="en-US" altLang="zh-TW" dirty="0">
              <a:solidFill>
                <a:srgbClr val="000000"/>
              </a:solidFill>
            </a:endParaRPr>
          </a:p>
          <a:p>
            <a:pPr lvl="1">
              <a:buFont typeface="Arial" panose="020B0604020202020204" pitchFamily="34" charset="0"/>
              <a:buChar char="•"/>
            </a:pP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73</a:t>
            </a:fld>
            <a:endParaRPr lang="zh-TW" altLang="en-US"/>
          </a:p>
        </p:txBody>
      </p:sp>
    </p:spTree>
    <p:extLst>
      <p:ext uri="{BB962C8B-B14F-4D97-AF65-F5344CB8AC3E}">
        <p14:creationId xmlns:p14="http://schemas.microsoft.com/office/powerpoint/2010/main" val="335242633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實驗結果</a:t>
            </a:r>
            <a:r>
              <a:rPr lang="en-US" altLang="zh-TW" b="0" dirty="0">
                <a:solidFill>
                  <a:srgbClr val="000000"/>
                </a:solidFill>
                <a:latin typeface="+mn-lt"/>
                <a:ea typeface="+mn-ea"/>
              </a:rPr>
              <a:t>-</a:t>
            </a:r>
            <a:r>
              <a:rPr lang="zh-TW" altLang="en-US" b="0" dirty="0">
                <a:solidFill>
                  <a:srgbClr val="000000"/>
                </a:solidFill>
                <a:latin typeface="+mn-lt"/>
                <a:ea typeface="+mn-ea"/>
              </a:rPr>
              <a:t>狹窄度分析</a:t>
            </a:r>
            <a:r>
              <a:rPr lang="en-US" altLang="zh-TW" b="0" dirty="0">
                <a:solidFill>
                  <a:srgbClr val="000000"/>
                </a:solidFill>
                <a:latin typeface="+mn-lt"/>
                <a:ea typeface="+mn-ea"/>
              </a:rPr>
              <a:t>(2/3)</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2">
              <a:buFont typeface="Arial" panose="020B0604020202020204" pitchFamily="34" charset="0"/>
              <a:buChar char="•"/>
            </a:pP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74</a:t>
            </a:fld>
            <a:endParaRPr lang="zh-TW" altLang="en-US"/>
          </a:p>
        </p:txBody>
      </p:sp>
      <p:pic>
        <p:nvPicPr>
          <p:cNvPr id="8" name="圖片 7">
            <a:extLst>
              <a:ext uri="{FF2B5EF4-FFF2-40B4-BE49-F238E27FC236}">
                <a16:creationId xmlns:a16="http://schemas.microsoft.com/office/drawing/2014/main" id="{2D137A03-3E9A-405E-AEC6-99422DEDA0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0924" y="2287621"/>
            <a:ext cx="6605354" cy="3559112"/>
          </a:xfrm>
          <a:prstGeom prst="rect">
            <a:avLst/>
          </a:prstGeom>
        </p:spPr>
      </p:pic>
      <p:sp>
        <p:nvSpPr>
          <p:cNvPr id="9" name="文字方塊 8">
            <a:extLst>
              <a:ext uri="{FF2B5EF4-FFF2-40B4-BE49-F238E27FC236}">
                <a16:creationId xmlns:a16="http://schemas.microsoft.com/office/drawing/2014/main" id="{CF8C2FD4-A6DC-4B64-8978-D59BA86A2A8C}"/>
              </a:ext>
            </a:extLst>
          </p:cNvPr>
          <p:cNvSpPr txBox="1"/>
          <p:nvPr/>
        </p:nvSpPr>
        <p:spPr>
          <a:xfrm>
            <a:off x="3427106" y="5785940"/>
            <a:ext cx="2492990"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冠狀動脈以中心線重組</a:t>
            </a:r>
          </a:p>
        </p:txBody>
      </p:sp>
    </p:spTree>
    <p:extLst>
      <p:ext uri="{BB962C8B-B14F-4D97-AF65-F5344CB8AC3E}">
        <p14:creationId xmlns:p14="http://schemas.microsoft.com/office/powerpoint/2010/main" val="2208278771"/>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實驗結果</a:t>
            </a:r>
            <a:r>
              <a:rPr lang="en-US" altLang="zh-TW" b="0" dirty="0">
                <a:solidFill>
                  <a:srgbClr val="000000"/>
                </a:solidFill>
                <a:latin typeface="+mn-lt"/>
                <a:ea typeface="+mn-ea"/>
              </a:rPr>
              <a:t>-</a:t>
            </a:r>
            <a:r>
              <a:rPr lang="zh-TW" altLang="en-US" b="0" dirty="0">
                <a:solidFill>
                  <a:srgbClr val="000000"/>
                </a:solidFill>
                <a:latin typeface="+mn-lt"/>
                <a:ea typeface="+mn-ea"/>
              </a:rPr>
              <a:t>狹窄度分析</a:t>
            </a:r>
            <a:r>
              <a:rPr lang="en-US" altLang="zh-TW" b="0" dirty="0">
                <a:solidFill>
                  <a:srgbClr val="000000"/>
                </a:solidFill>
                <a:latin typeface="+mn-lt"/>
                <a:ea typeface="+mn-ea"/>
              </a:rPr>
              <a:t>(3/3)</a:t>
            </a: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2">
              <a:buFont typeface="Arial" panose="020B0604020202020204" pitchFamily="34" charset="0"/>
              <a:buChar char="•"/>
            </a:pP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22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75</a:t>
            </a:fld>
            <a:endParaRPr lang="zh-TW" altLang="en-US"/>
          </a:p>
        </p:txBody>
      </p:sp>
      <p:sp>
        <p:nvSpPr>
          <p:cNvPr id="9" name="文字方塊 8">
            <a:extLst>
              <a:ext uri="{FF2B5EF4-FFF2-40B4-BE49-F238E27FC236}">
                <a16:creationId xmlns:a16="http://schemas.microsoft.com/office/drawing/2014/main" id="{CF8C2FD4-A6DC-4B64-8978-D59BA86A2A8C}"/>
              </a:ext>
            </a:extLst>
          </p:cNvPr>
          <p:cNvSpPr txBox="1"/>
          <p:nvPr/>
        </p:nvSpPr>
        <p:spPr>
          <a:xfrm>
            <a:off x="3427106" y="5785940"/>
            <a:ext cx="2492990" cy="369332"/>
          </a:xfrm>
          <a:prstGeom prst="rect">
            <a:avLst/>
          </a:prstGeom>
          <a:noFill/>
        </p:spPr>
        <p:txBody>
          <a:bodyPr wrap="none" rtlCol="0">
            <a:spAutoFit/>
          </a:bodyPr>
          <a:lstStyle/>
          <a:p>
            <a:r>
              <a:rPr lang="zh-TW" altLang="en-US" dirty="0">
                <a:solidFill>
                  <a:srgbClr val="000000"/>
                </a:solidFill>
                <a:latin typeface="標楷體" panose="03000509000000000000" pitchFamily="65" charset="-120"/>
                <a:ea typeface="標楷體" panose="03000509000000000000" pitchFamily="65" charset="-120"/>
              </a:rPr>
              <a:t>冠狀動脈血管管徑趨勢</a:t>
            </a:r>
          </a:p>
        </p:txBody>
      </p:sp>
      <p:pic>
        <p:nvPicPr>
          <p:cNvPr id="6" name="圖片 5">
            <a:extLst>
              <a:ext uri="{FF2B5EF4-FFF2-40B4-BE49-F238E27FC236}">
                <a16:creationId xmlns:a16="http://schemas.microsoft.com/office/drawing/2014/main" id="{100B4D9A-0BCF-4A41-9CF1-96B4B36DB9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1369" y="1736984"/>
            <a:ext cx="7510539" cy="4048956"/>
          </a:xfrm>
          <a:prstGeom prst="rect">
            <a:avLst/>
          </a:prstGeom>
        </p:spPr>
      </p:pic>
    </p:spTree>
    <p:extLst>
      <p:ext uri="{BB962C8B-B14F-4D97-AF65-F5344CB8AC3E}">
        <p14:creationId xmlns:p14="http://schemas.microsoft.com/office/powerpoint/2010/main" val="57016209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研究動機與目的</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背景知識與相關研究</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研究方法</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a:buFont typeface="Arial" panose="020B0604020202020204" pitchFamily="34" charset="0"/>
              <a:buChar char="•"/>
              <a:defRPr/>
            </a:pPr>
            <a:r>
              <a:rPr lang="zh-TW" altLang="en-US" dirty="0">
                <a:solidFill>
                  <a:srgbClr val="000000"/>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76</a:t>
            </a:fld>
            <a:endParaRPr lang="zh-TW" altLang="en-US"/>
          </a:p>
        </p:txBody>
      </p:sp>
    </p:spTree>
    <p:extLst>
      <p:ext uri="{BB962C8B-B14F-4D97-AF65-F5344CB8AC3E}">
        <p14:creationId xmlns:p14="http://schemas.microsoft.com/office/powerpoint/2010/main" val="4118757982"/>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結論</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600" dirty="0">
                <a:solidFill>
                  <a:srgbClr val="000000"/>
                </a:solidFill>
                <a:latin typeface="+mn-lt"/>
                <a:ea typeface="+mn-ea"/>
              </a:rPr>
              <a:t>有</a:t>
            </a:r>
            <a:r>
              <a:rPr lang="zh-TW" altLang="en-US" dirty="0">
                <a:solidFill>
                  <a:srgbClr val="000000"/>
                </a:solidFill>
                <a:latin typeface="+mn-lt"/>
                <a:ea typeface="+mn-ea"/>
              </a:rPr>
              <a:t>顯影劑增強影像</a:t>
            </a:r>
            <a:endParaRPr lang="en-US" altLang="zh-TW"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已能有效進行分割任務</a:t>
            </a:r>
            <a:endParaRPr lang="en-US" altLang="zh-TW" sz="2200"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可提供相關應用良好的分割結果</a:t>
            </a:r>
            <a:endParaRPr lang="en-US" altLang="zh-TW" sz="2200" dirty="0">
              <a:solidFill>
                <a:srgbClr val="000000"/>
              </a:solidFill>
              <a:latin typeface="+mn-lt"/>
              <a:ea typeface="+mn-ea"/>
            </a:endParaRPr>
          </a:p>
          <a:p>
            <a:pPr lvl="1">
              <a:buFont typeface="Arial" panose="020B0604020202020204" pitchFamily="34" charset="0"/>
              <a:buChar char="•"/>
            </a:pPr>
            <a:r>
              <a:rPr lang="zh-TW" altLang="en-US" dirty="0">
                <a:solidFill>
                  <a:srgbClr val="000000"/>
                </a:solidFill>
                <a:latin typeface="+mn-lt"/>
                <a:ea typeface="+mn-ea"/>
              </a:rPr>
              <a:t>無顯影增強影像</a:t>
            </a:r>
            <a:endParaRPr lang="en-US" altLang="zh-TW" dirty="0">
              <a:solidFill>
                <a:srgbClr val="000000"/>
              </a:solidFill>
              <a:latin typeface="+mn-lt"/>
              <a:ea typeface="+mn-ea"/>
            </a:endParaRPr>
          </a:p>
          <a:p>
            <a:pPr lvl="2">
              <a:buFont typeface="Arial" panose="020B0604020202020204" pitchFamily="34" charset="0"/>
              <a:buChar char="•"/>
            </a:pPr>
            <a:r>
              <a:rPr lang="zh-TW" altLang="en-US" sz="2200" dirty="0">
                <a:solidFill>
                  <a:srgbClr val="000000"/>
                </a:solidFill>
                <a:latin typeface="+mn-lt"/>
                <a:ea typeface="+mn-ea"/>
              </a:rPr>
              <a:t>可以分割出冠狀動脈大致位置</a:t>
            </a:r>
            <a:endParaRPr lang="en-US" altLang="zh-TW" sz="2200" dirty="0">
              <a:solidFill>
                <a:srgbClr val="000000"/>
              </a:solidFill>
              <a:latin typeface="+mn-lt"/>
              <a:ea typeface="+mn-ea"/>
            </a:endParaRPr>
          </a:p>
          <a:p>
            <a:pPr lvl="2">
              <a:buFont typeface="Arial" panose="020B0604020202020204" pitchFamily="34" charset="0"/>
              <a:buChar char="•"/>
            </a:pPr>
            <a:r>
              <a:rPr lang="en-US" altLang="zh-TW" sz="2200" dirty="0" err="1">
                <a:solidFill>
                  <a:srgbClr val="000000"/>
                </a:solidFill>
                <a:latin typeface="+mn-lt"/>
                <a:ea typeface="+mn-ea"/>
              </a:rPr>
              <a:t>CycleGAN</a:t>
            </a:r>
            <a:r>
              <a:rPr lang="zh-TW" altLang="en-US" sz="2200" dirty="0">
                <a:solidFill>
                  <a:srgbClr val="000000"/>
                </a:solidFill>
                <a:latin typeface="+mn-lt"/>
                <a:ea typeface="+mn-ea"/>
              </a:rPr>
              <a:t>資料擴增方法所產生的虛擬訓練資料，能有效提升模型效果</a:t>
            </a:r>
            <a:endParaRPr lang="en-US" altLang="zh-TW" sz="2200" dirty="0">
              <a:solidFill>
                <a:srgbClr val="000000"/>
              </a:solidFill>
              <a:latin typeface="+mn-lt"/>
              <a:ea typeface="+mn-ea"/>
            </a:endParaRPr>
          </a:p>
          <a:p>
            <a:pPr lvl="2">
              <a:buFont typeface="Arial" panose="020B0604020202020204" pitchFamily="34" charset="0"/>
              <a:buChar char="•"/>
            </a:pPr>
            <a:endParaRPr lang="en-US" altLang="zh-TW" sz="18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77</a:t>
            </a:fld>
            <a:endParaRPr lang="zh-TW" altLang="en-US"/>
          </a:p>
        </p:txBody>
      </p:sp>
    </p:spTree>
    <p:extLst>
      <p:ext uri="{BB962C8B-B14F-4D97-AF65-F5344CB8AC3E}">
        <p14:creationId xmlns:p14="http://schemas.microsoft.com/office/powerpoint/2010/main" val="319221672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p:txBody>
          <a:bodyPr/>
          <a:lstStyle/>
          <a:p>
            <a:r>
              <a:rPr lang="zh-TW" altLang="en-US" b="0" dirty="0">
                <a:solidFill>
                  <a:srgbClr val="000000"/>
                </a:solidFill>
                <a:latin typeface="+mn-lt"/>
                <a:ea typeface="+mn-ea"/>
              </a:rPr>
              <a:t>未來展望</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lvl="1">
              <a:buFont typeface="Arial" panose="020B0604020202020204" pitchFamily="34" charset="0"/>
              <a:buChar char="•"/>
            </a:pPr>
            <a:r>
              <a:rPr lang="zh-TW" altLang="en-US" sz="2200" dirty="0">
                <a:solidFill>
                  <a:srgbClr val="000000"/>
                </a:solidFill>
                <a:latin typeface="+mn-lt"/>
                <a:ea typeface="+mn-ea"/>
              </a:rPr>
              <a:t>有顯影劑分割任務</a:t>
            </a:r>
            <a:endParaRPr lang="en-US" altLang="zh-TW" sz="2200" dirty="0">
              <a:solidFill>
                <a:srgbClr val="000000"/>
              </a:solidFill>
              <a:latin typeface="+mn-lt"/>
              <a:ea typeface="+mn-ea"/>
            </a:endParaRPr>
          </a:p>
          <a:p>
            <a:pPr lvl="2">
              <a:buFont typeface="Arial" panose="020B0604020202020204" pitchFamily="34" charset="0"/>
              <a:buChar char="•"/>
            </a:pPr>
            <a:r>
              <a:rPr lang="zh-TW" altLang="en-US" dirty="0">
                <a:solidFill>
                  <a:srgbClr val="000000"/>
                </a:solidFill>
                <a:latin typeface="+mn-lt"/>
                <a:ea typeface="+mn-ea"/>
              </a:rPr>
              <a:t>使用更複雜的模型以及前處理進行實驗</a:t>
            </a:r>
            <a:endParaRPr lang="en-US" altLang="zh-TW" dirty="0">
              <a:solidFill>
                <a:srgbClr val="000000"/>
              </a:solidFill>
              <a:latin typeface="+mn-lt"/>
              <a:ea typeface="+mn-ea"/>
            </a:endParaRPr>
          </a:p>
          <a:p>
            <a:pPr lvl="2">
              <a:buFont typeface="Arial" panose="020B0604020202020204" pitchFamily="34" charset="0"/>
              <a:buChar char="•"/>
            </a:pPr>
            <a:r>
              <a:rPr lang="zh-TW" altLang="en-US" dirty="0">
                <a:solidFill>
                  <a:srgbClr val="000000"/>
                </a:solidFill>
              </a:rPr>
              <a:t>取得公開資料集進行比較</a:t>
            </a:r>
            <a:endParaRPr lang="en-US" altLang="zh-TW" dirty="0">
              <a:solidFill>
                <a:srgbClr val="000000"/>
              </a:solidFill>
              <a:latin typeface="+mn-lt"/>
              <a:ea typeface="+mn-ea"/>
            </a:endParaRPr>
          </a:p>
          <a:p>
            <a:pPr lvl="1">
              <a:buFont typeface="Arial" panose="020B0604020202020204" pitchFamily="34" charset="0"/>
              <a:buChar char="•"/>
            </a:pPr>
            <a:r>
              <a:rPr lang="zh-TW" altLang="en-US" sz="2200" dirty="0">
                <a:solidFill>
                  <a:srgbClr val="000000"/>
                </a:solidFill>
                <a:latin typeface="+mn-lt"/>
                <a:ea typeface="+mn-ea"/>
              </a:rPr>
              <a:t>無顯影劑分割任務</a:t>
            </a:r>
            <a:endParaRPr lang="en-US" altLang="zh-TW" sz="2200" dirty="0">
              <a:solidFill>
                <a:srgbClr val="000000"/>
              </a:solidFill>
              <a:latin typeface="+mn-lt"/>
              <a:ea typeface="+mn-ea"/>
            </a:endParaRPr>
          </a:p>
          <a:p>
            <a:pPr lvl="2">
              <a:buFont typeface="Arial" panose="020B0604020202020204" pitchFamily="34" charset="0"/>
              <a:buChar char="•"/>
            </a:pPr>
            <a:r>
              <a:rPr lang="zh-TW" altLang="en-US" dirty="0">
                <a:solidFill>
                  <a:srgbClr val="000000"/>
                </a:solidFill>
                <a:latin typeface="+mn-lt"/>
                <a:ea typeface="+mn-ea"/>
              </a:rPr>
              <a:t>目前資料尚十分不足，期望未來能取得更多已標記資料進行研究</a:t>
            </a:r>
            <a:endParaRPr lang="en-US" altLang="zh-TW" dirty="0">
              <a:solidFill>
                <a:srgbClr val="000000"/>
              </a:solidFill>
              <a:latin typeface="+mn-lt"/>
              <a:ea typeface="+mn-ea"/>
            </a:endParaRPr>
          </a:p>
          <a:p>
            <a:pPr lvl="2">
              <a:buFont typeface="Arial" panose="020B0604020202020204" pitchFamily="34" charset="0"/>
              <a:buChar char="•"/>
            </a:pPr>
            <a:r>
              <a:rPr lang="zh-TW" altLang="en-US" dirty="0">
                <a:solidFill>
                  <a:srgbClr val="000000"/>
                </a:solidFill>
              </a:rPr>
              <a:t>已能分割之冠狀動脈結構取中心線，做鈣化位置偵測</a:t>
            </a:r>
            <a:endParaRPr lang="en-US" altLang="zh-TW" dirty="0">
              <a:solidFill>
                <a:srgbClr val="000000"/>
              </a:solidFill>
              <a:latin typeface="+mn-lt"/>
              <a:ea typeface="+mn-ea"/>
            </a:endParaRPr>
          </a:p>
          <a:p>
            <a:pPr lvl="1">
              <a:buFont typeface="Arial" panose="020B0604020202020204" pitchFamily="34" charset="0"/>
              <a:buChar char="•"/>
            </a:pPr>
            <a:r>
              <a:rPr lang="en-US" altLang="zh-TW" sz="2200" dirty="0" err="1">
                <a:solidFill>
                  <a:srgbClr val="000000"/>
                </a:solidFill>
              </a:rPr>
              <a:t>CycleGAN</a:t>
            </a:r>
            <a:r>
              <a:rPr lang="zh-TW" altLang="en-US" sz="2200" dirty="0">
                <a:solidFill>
                  <a:srgbClr val="000000"/>
                </a:solidFill>
              </a:rPr>
              <a:t>轉換方法</a:t>
            </a:r>
            <a:endParaRPr lang="en-US" altLang="zh-TW" sz="2200" dirty="0">
              <a:solidFill>
                <a:srgbClr val="000000"/>
              </a:solidFill>
            </a:endParaRPr>
          </a:p>
          <a:p>
            <a:pPr lvl="2">
              <a:buFont typeface="Arial" panose="020B0604020202020204" pitchFamily="34" charset="0"/>
              <a:buChar char="•"/>
            </a:pPr>
            <a:r>
              <a:rPr lang="zh-TW" altLang="en-US" dirty="0">
                <a:solidFill>
                  <a:srgbClr val="000000"/>
                </a:solidFill>
              </a:rPr>
              <a:t>取得更多資料進行訓練</a:t>
            </a:r>
            <a:endParaRPr lang="en-US" altLang="zh-TW" dirty="0">
              <a:solidFill>
                <a:srgbClr val="000000"/>
              </a:solidFill>
            </a:endParaRPr>
          </a:p>
          <a:p>
            <a:pPr lvl="2">
              <a:buFont typeface="Arial" panose="020B0604020202020204" pitchFamily="34" charset="0"/>
              <a:buChar char="•"/>
            </a:pPr>
            <a:r>
              <a:rPr lang="zh-TW" altLang="en-US" dirty="0">
                <a:solidFill>
                  <a:srgbClr val="000000"/>
                </a:solidFill>
                <a:latin typeface="+mn-lt"/>
                <a:ea typeface="+mn-ea"/>
              </a:rPr>
              <a:t>利用</a:t>
            </a:r>
            <a:r>
              <a:rPr lang="en-US" altLang="zh-TW" dirty="0" err="1">
                <a:solidFill>
                  <a:srgbClr val="000000"/>
                </a:solidFill>
                <a:latin typeface="+mn-lt"/>
                <a:ea typeface="+mn-ea"/>
              </a:rPr>
              <a:t>CycleGAN</a:t>
            </a:r>
            <a:r>
              <a:rPr lang="zh-TW" altLang="en-US" dirty="0">
                <a:solidFill>
                  <a:srgbClr val="000000"/>
                </a:solidFill>
                <a:latin typeface="+mn-lt"/>
                <a:ea typeface="+mn-ea"/>
              </a:rPr>
              <a:t>產生資料預訓練模型後進行</a:t>
            </a:r>
            <a:r>
              <a:rPr lang="en-US" altLang="zh-TW" dirty="0">
                <a:solidFill>
                  <a:srgbClr val="000000"/>
                </a:solidFill>
                <a:latin typeface="+mn-lt"/>
                <a:ea typeface="+mn-ea"/>
              </a:rPr>
              <a:t>Transfer Learning</a:t>
            </a:r>
          </a:p>
          <a:p>
            <a:pPr lvl="2">
              <a:buFont typeface="Arial" panose="020B0604020202020204" pitchFamily="34" charset="0"/>
              <a:buChar char="•"/>
            </a:pPr>
            <a:endParaRPr lang="en-US" altLang="zh-TW" dirty="0">
              <a:solidFill>
                <a:srgbClr val="000000"/>
              </a:solidFill>
              <a:latin typeface="+mn-lt"/>
              <a:ea typeface="+mn-ea"/>
            </a:endParaRPr>
          </a:p>
          <a:p>
            <a:pPr lvl="1">
              <a:buFont typeface="Arial" panose="020B0604020202020204" pitchFamily="34" charset="0"/>
              <a:buChar char="•"/>
            </a:pPr>
            <a:endParaRPr lang="en-US" altLang="zh-TW" sz="26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78</a:t>
            </a:fld>
            <a:endParaRPr lang="zh-TW" altLang="en-US"/>
          </a:p>
        </p:txBody>
      </p:sp>
    </p:spTree>
    <p:extLst>
      <p:ext uri="{BB962C8B-B14F-4D97-AF65-F5344CB8AC3E}">
        <p14:creationId xmlns:p14="http://schemas.microsoft.com/office/powerpoint/2010/main" val="56502220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en-US" altLang="zh-TW" sz="5400" b="1" dirty="0">
                <a:solidFill>
                  <a:srgbClr val="000000"/>
                </a:solidFill>
                <a:latin typeface="+mn-lt"/>
                <a:ea typeface="+mn-ea"/>
              </a:rPr>
              <a:t>DEMO</a:t>
            </a:r>
            <a:r>
              <a:rPr lang="zh-TW" altLang="en-US" sz="5400" b="1" dirty="0">
                <a:solidFill>
                  <a:srgbClr val="000000"/>
                </a:solidFill>
                <a:latin typeface="+mn-lt"/>
                <a:ea typeface="+mn-ea"/>
              </a:rPr>
              <a:t>影片</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79</a:t>
            </a:fld>
            <a:endParaRPr lang="zh-TW" altLang="en-US"/>
          </a:p>
        </p:txBody>
      </p:sp>
    </p:spTree>
    <p:extLst>
      <p:ext uri="{BB962C8B-B14F-4D97-AF65-F5344CB8AC3E}">
        <p14:creationId xmlns:p14="http://schemas.microsoft.com/office/powerpoint/2010/main" val="220259392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6F7DCD-BB8F-4BC3-9C6B-10E5329C1C93}"/>
              </a:ext>
            </a:extLst>
          </p:cNvPr>
          <p:cNvSpPr>
            <a:spLocks noGrp="1"/>
          </p:cNvSpPr>
          <p:nvPr>
            <p:ph type="title"/>
          </p:nvPr>
        </p:nvSpPr>
        <p:spPr>
          <a:xfrm>
            <a:off x="900113" y="188913"/>
            <a:ext cx="7924800" cy="1143000"/>
          </a:xfrm>
        </p:spPr>
        <p:txBody>
          <a:bodyPr/>
          <a:lstStyle/>
          <a:p>
            <a:r>
              <a:rPr lang="zh-TW" altLang="en-US" b="0" dirty="0">
                <a:solidFill>
                  <a:srgbClr val="000000"/>
                </a:solidFill>
                <a:latin typeface="+mn-lt"/>
                <a:ea typeface="+mn-ea"/>
              </a:rPr>
              <a:t>研究目的</a:t>
            </a:r>
            <a:endParaRPr lang="en-US" altLang="zh-TW" b="0" dirty="0">
              <a:solidFill>
                <a:srgbClr val="000000"/>
              </a:solidFill>
              <a:latin typeface="+mn-lt"/>
              <a:ea typeface="+mn-ea"/>
            </a:endParaRPr>
          </a:p>
        </p:txBody>
      </p:sp>
      <p:sp>
        <p:nvSpPr>
          <p:cNvPr id="3" name="內容版面配置區 2">
            <a:extLst>
              <a:ext uri="{FF2B5EF4-FFF2-40B4-BE49-F238E27FC236}">
                <a16:creationId xmlns:a16="http://schemas.microsoft.com/office/drawing/2014/main" id="{908D1AD2-A616-4D35-9DC6-F664A7B31401}"/>
              </a:ext>
            </a:extLst>
          </p:cNvPr>
          <p:cNvSpPr>
            <a:spLocks noGrp="1"/>
          </p:cNvSpPr>
          <p:nvPr>
            <p:ph idx="1"/>
          </p:nvPr>
        </p:nvSpPr>
        <p:spPr>
          <a:xfrm>
            <a:off x="827089" y="2205040"/>
            <a:ext cx="7693025" cy="3724275"/>
          </a:xfrm>
        </p:spPr>
        <p:txBody>
          <a:bodyPr/>
          <a:lstStyle/>
          <a:p>
            <a:pPr>
              <a:buFont typeface="Arial" panose="020B0604020202020204" pitchFamily="34" charset="0"/>
              <a:buChar char="•"/>
            </a:pPr>
            <a:r>
              <a:rPr lang="zh-TW" altLang="en-US" sz="2400" dirty="0">
                <a:solidFill>
                  <a:srgbClr val="000000"/>
                </a:solidFill>
                <a:latin typeface="+mn-lt"/>
                <a:ea typeface="+mn-ea"/>
              </a:rPr>
              <a:t>透過深度學習模型，以有顯影劑增強之電腦斷層掃描影像進行冠狀動脈分割，並且進行相關應用如鈣化位置偵測以及血管狹窄度分析</a:t>
            </a:r>
            <a:endParaRPr lang="en-US" altLang="zh-TW" sz="2400" dirty="0">
              <a:solidFill>
                <a:srgbClr val="000000"/>
              </a:solidFill>
              <a:latin typeface="+mn-lt"/>
              <a:ea typeface="+mn-ea"/>
            </a:endParaRPr>
          </a:p>
          <a:p>
            <a:pPr>
              <a:buFont typeface="Arial" panose="020B0604020202020204" pitchFamily="34" charset="0"/>
              <a:buChar char="•"/>
            </a:pPr>
            <a:r>
              <a:rPr lang="zh-TW" altLang="en-US" sz="2400" dirty="0">
                <a:solidFill>
                  <a:srgbClr val="000000"/>
                </a:solidFill>
                <a:latin typeface="+mn-lt"/>
                <a:ea typeface="+mn-ea"/>
              </a:rPr>
              <a:t>透過深度學習模型，以無顯影劑增強之電腦斷層掃描影像進行冠狀動脈分割，並探討以既有資料提升分割結果的方法</a:t>
            </a:r>
          </a:p>
          <a:p>
            <a:pPr>
              <a:buFont typeface="Arial" panose="020B0604020202020204" pitchFamily="34" charset="0"/>
              <a:buChar char="•"/>
            </a:pPr>
            <a:endParaRPr lang="zh-TW" altLang="en-US" sz="2400" dirty="0">
              <a:solidFill>
                <a:srgbClr val="000000"/>
              </a:solidFill>
              <a:latin typeface="+mn-lt"/>
              <a:ea typeface="+mn-ea"/>
            </a:endParaRPr>
          </a:p>
        </p:txBody>
      </p:sp>
      <p:sp>
        <p:nvSpPr>
          <p:cNvPr id="4" name="投影片編號版面配置區 3">
            <a:extLst>
              <a:ext uri="{FF2B5EF4-FFF2-40B4-BE49-F238E27FC236}">
                <a16:creationId xmlns:a16="http://schemas.microsoft.com/office/drawing/2014/main" id="{753DFEE4-332F-4BAF-878C-35DEA674CBD2}"/>
              </a:ext>
            </a:extLst>
          </p:cNvPr>
          <p:cNvSpPr>
            <a:spLocks noGrp="1"/>
          </p:cNvSpPr>
          <p:nvPr>
            <p:ph type="sldNum" sz="quarter" idx="12"/>
          </p:nvPr>
        </p:nvSpPr>
        <p:spPr/>
        <p:txBody>
          <a:bodyPr/>
          <a:lstStyle/>
          <a:p>
            <a:pPr>
              <a:defRPr/>
            </a:pPr>
            <a:fld id="{CB06E463-E5A7-4289-8F6A-2F123AB9A9B1}" type="slidenum">
              <a:rPr lang="zh-TW" altLang="en-US" smtClean="0"/>
              <a:pPr>
                <a:defRPr/>
              </a:pPr>
              <a:t>8</a:t>
            </a:fld>
            <a:endParaRPr lang="zh-TW" altLang="en-US"/>
          </a:p>
        </p:txBody>
      </p:sp>
    </p:spTree>
    <p:extLst>
      <p:ext uri="{BB962C8B-B14F-4D97-AF65-F5344CB8AC3E}">
        <p14:creationId xmlns:p14="http://schemas.microsoft.com/office/powerpoint/2010/main" val="50927573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en-US" altLang="zh-TW" sz="5400" b="1" dirty="0">
                <a:solidFill>
                  <a:srgbClr val="000000"/>
                </a:solidFill>
                <a:latin typeface="+mn-lt"/>
                <a:ea typeface="+mn-ea"/>
              </a:rPr>
              <a:t>Q&amp;A</a:t>
            </a:r>
            <a:endParaRPr lang="zh-TW" altLang="en-US" sz="5400" b="1" dirty="0">
              <a:solidFill>
                <a:srgbClr val="000000"/>
              </a:solidFill>
              <a:latin typeface="+mn-lt"/>
              <a:ea typeface="+mn-ea"/>
            </a:endParaRP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80</a:t>
            </a:fld>
            <a:endParaRPr lang="zh-TW" altLang="en-US"/>
          </a:p>
        </p:txBody>
      </p:sp>
    </p:spTree>
    <p:extLst>
      <p:ext uri="{BB962C8B-B14F-4D97-AF65-F5344CB8AC3E}">
        <p14:creationId xmlns:p14="http://schemas.microsoft.com/office/powerpoint/2010/main" val="302406370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725488" y="2863007"/>
            <a:ext cx="7693025" cy="1131987"/>
          </a:xfrm>
        </p:spPr>
        <p:txBody>
          <a:bodyPr/>
          <a:lstStyle/>
          <a:p>
            <a:pPr marL="0" indent="0" algn="ctr">
              <a:buNone/>
            </a:pPr>
            <a:r>
              <a:rPr lang="zh-TW" altLang="en-US" sz="4400" b="1" dirty="0">
                <a:solidFill>
                  <a:srgbClr val="000000"/>
                </a:solidFill>
                <a:latin typeface="+mn-lt"/>
                <a:ea typeface="+mn-ea"/>
              </a:rPr>
              <a:t>謝謝口試委員的聆聽與建議 </a:t>
            </a:r>
            <a:r>
              <a:rPr lang="en-US" altLang="zh-TW" sz="4400" b="1" dirty="0">
                <a:solidFill>
                  <a:srgbClr val="000000"/>
                </a:solidFill>
                <a:latin typeface="+mn-lt"/>
                <a:ea typeface="+mn-ea"/>
              </a:rPr>
              <a:t>!</a:t>
            </a:r>
            <a:br>
              <a:rPr lang="en-US" altLang="zh-TW" sz="4400" b="1" dirty="0">
                <a:solidFill>
                  <a:srgbClr val="000000"/>
                </a:solidFill>
                <a:latin typeface="+mn-lt"/>
                <a:ea typeface="+mn-ea"/>
              </a:rPr>
            </a:br>
            <a:r>
              <a:rPr lang="en-US" altLang="zh-TW" sz="3200" b="1" dirty="0">
                <a:solidFill>
                  <a:srgbClr val="000000"/>
                </a:solidFill>
                <a:latin typeface="+mn-lt"/>
                <a:ea typeface="+mn-ea"/>
              </a:rPr>
              <a:t>Thank you for your time and attention.</a:t>
            </a:r>
            <a:endParaRPr lang="zh-TW" altLang="en-US" sz="3200" b="1" dirty="0">
              <a:solidFill>
                <a:srgbClr val="000000"/>
              </a:solidFill>
              <a:latin typeface="+mn-lt"/>
              <a:ea typeface="+mn-ea"/>
            </a:endParaRP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81</a:t>
            </a:fld>
            <a:endParaRPr lang="zh-TW" altLang="en-US"/>
          </a:p>
        </p:txBody>
      </p:sp>
    </p:spTree>
    <p:extLst>
      <p:ext uri="{BB962C8B-B14F-4D97-AF65-F5344CB8AC3E}">
        <p14:creationId xmlns:p14="http://schemas.microsoft.com/office/powerpoint/2010/main" val="327033006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p:txBody>
          <a:bodyPr/>
          <a:lstStyle/>
          <a:p>
            <a:pPr eaLnBrk="1" hangingPunct="1"/>
            <a:r>
              <a:rPr lang="zh-TW" altLang="en-US" b="0" dirty="0">
                <a:latin typeface="+mn-lt"/>
                <a:ea typeface="+mn-ea"/>
                <a:cs typeface="Times New Roman" pitchFamily="18" charset="0"/>
              </a:rPr>
              <a:t>大綱</a:t>
            </a:r>
          </a:p>
        </p:txBody>
      </p:sp>
      <p:sp>
        <p:nvSpPr>
          <p:cNvPr id="13315" name="內容版面配置區 2"/>
          <p:cNvSpPr>
            <a:spLocks noGrp="1"/>
          </p:cNvSpPr>
          <p:nvPr>
            <p:ph idx="1"/>
          </p:nvPr>
        </p:nvSpPr>
        <p:spPr>
          <a:xfrm>
            <a:off x="714375" y="1857375"/>
            <a:ext cx="7693025" cy="4000500"/>
          </a:xfrm>
        </p:spPr>
        <p:txBody>
          <a:bodyPr/>
          <a:lstStyle/>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研究動機與目的</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rgbClr val="000000"/>
                </a:solidFill>
                <a:latin typeface="+mn-lt"/>
                <a:ea typeface="+mn-ea"/>
              </a:rPr>
              <a:t>背景知識與相關研究</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背景知識</a:t>
            </a:r>
            <a:endParaRPr lang="en-US" altLang="zh-TW" dirty="0">
              <a:solidFill>
                <a:srgbClr val="000000"/>
              </a:solidFill>
              <a:latin typeface="+mn-lt"/>
              <a:ea typeface="+mn-ea"/>
            </a:endParaRPr>
          </a:p>
          <a:p>
            <a:pPr lvl="1" eaLnBrk="1" hangingPunct="1">
              <a:buFont typeface="Arial" panose="020B0604020202020204" pitchFamily="34" charset="0"/>
              <a:buChar char="–"/>
              <a:defRPr/>
            </a:pPr>
            <a:r>
              <a:rPr lang="zh-TW" altLang="en-US" dirty="0">
                <a:solidFill>
                  <a:srgbClr val="000000"/>
                </a:solidFill>
                <a:latin typeface="+mn-lt"/>
                <a:ea typeface="+mn-ea"/>
              </a:rPr>
              <a:t>相關研究</a:t>
            </a:r>
            <a:endParaRPr lang="en-US" altLang="zh-TW" dirty="0">
              <a:solidFill>
                <a:srgbClr val="000000"/>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研究方法</a:t>
            </a:r>
            <a:endParaRPr lang="en-US" altLang="zh-TW" dirty="0">
              <a:solidFill>
                <a:schemeClr val="bg1">
                  <a:lumMod val="65000"/>
                </a:schemeClr>
              </a:solidFill>
              <a:latin typeface="+mn-lt"/>
              <a:ea typeface="+mn-ea"/>
            </a:endParaRPr>
          </a:p>
          <a:p>
            <a:pPr>
              <a:buFont typeface="Arial" panose="020B0604020202020204" pitchFamily="34" charset="0"/>
              <a:buChar char="•"/>
            </a:pPr>
            <a:r>
              <a:rPr lang="zh-TW" altLang="en-US" dirty="0">
                <a:solidFill>
                  <a:schemeClr val="bg1">
                    <a:lumMod val="65000"/>
                  </a:schemeClr>
                </a:solidFill>
                <a:latin typeface="+mn-lt"/>
                <a:ea typeface="+mn-ea"/>
              </a:rPr>
              <a:t>實驗設計以及成果</a:t>
            </a:r>
            <a:endParaRPr lang="en-US" altLang="zh-TW" dirty="0">
              <a:solidFill>
                <a:schemeClr val="bg1">
                  <a:lumMod val="65000"/>
                </a:schemeClr>
              </a:solidFill>
              <a:latin typeface="+mn-lt"/>
              <a:ea typeface="+mn-ea"/>
            </a:endParaRPr>
          </a:p>
          <a:p>
            <a:pPr eaLnBrk="1" hangingPunct="1">
              <a:buFont typeface="Arial" panose="020B0604020202020204" pitchFamily="34" charset="0"/>
              <a:buChar char="•"/>
              <a:defRPr/>
            </a:pPr>
            <a:r>
              <a:rPr lang="zh-TW" altLang="en-US" dirty="0">
                <a:solidFill>
                  <a:schemeClr val="bg1">
                    <a:lumMod val="65000"/>
                  </a:schemeClr>
                </a:solidFill>
                <a:latin typeface="+mn-lt"/>
                <a:ea typeface="+mn-ea"/>
              </a:rPr>
              <a:t>結論與未來展望</a:t>
            </a:r>
          </a:p>
        </p:txBody>
      </p:sp>
      <p:sp>
        <p:nvSpPr>
          <p:cNvPr id="2" name="投影片編號版面配置區 1"/>
          <p:cNvSpPr>
            <a:spLocks noGrp="1"/>
          </p:cNvSpPr>
          <p:nvPr>
            <p:ph type="sldNum" sz="quarter" idx="12"/>
          </p:nvPr>
        </p:nvSpPr>
        <p:spPr/>
        <p:txBody>
          <a:bodyPr/>
          <a:lstStyle/>
          <a:p>
            <a:pPr>
              <a:defRPr/>
            </a:pPr>
            <a:fld id="{CB06E463-E5A7-4289-8F6A-2F123AB9A9B1}" type="slidenum">
              <a:rPr lang="zh-TW" altLang="en-US" smtClean="0"/>
              <a:pPr>
                <a:defRPr/>
              </a:pPr>
              <a:t>9</a:t>
            </a:fld>
            <a:endParaRPr lang="zh-TW" altLang="en-US"/>
          </a:p>
        </p:txBody>
      </p:sp>
    </p:spTree>
    <p:extLst>
      <p:ext uri="{BB962C8B-B14F-4D97-AF65-F5344CB8AC3E}">
        <p14:creationId xmlns:p14="http://schemas.microsoft.com/office/powerpoint/2010/main" val="3117851179"/>
      </p:ext>
    </p:extLst>
  </p:cSld>
  <p:clrMapOvr>
    <a:masterClrMapping/>
  </p:clrMapOvr>
  <mc:AlternateContent xmlns:mc="http://schemas.openxmlformats.org/markup-compatibility/2006">
    <mc:Choice xmlns:p14="http://schemas.microsoft.com/office/powerpoint/2010/main" Requires="p14">
      <p:transition spd="slow" p14:dur="2000" advTm="13980">
        <p:cut/>
      </p:transition>
    </mc:Choice>
    <mc:Fallback>
      <p:transition spd="slow" advTm="13980">
        <p:cut/>
      </p:transition>
    </mc:Fallback>
  </mc:AlternateContent>
</p:sld>
</file>

<file path=ppt/theme/theme1.xml><?xml version="1.0" encoding="utf-8"?>
<a:theme xmlns:a="http://schemas.openxmlformats.org/drawingml/2006/main" name="佈景主題1">
  <a:themeElements>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fontScheme name="口試">
      <a:majorFont>
        <a:latin typeface="Times New Roman"/>
        <a:ea typeface="標楷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clrMap bg1="lt1" tx1="dk1" bg2="lt2" tx2="dk2" accent1="accent1" accent2="accent2" accent3="accent3" accent4="accent4" accent5="accent5" accent6="accent6" hlink="hlink" folHlink="folHlink"/>
    </a:extraClrScheme>
    <a:extraClrScheme>
      <a:clrScheme name="Capsules 2">
        <a:dk1>
          <a:srgbClr val="000000"/>
        </a:dk1>
        <a:lt1>
          <a:srgbClr val="FFFFFF"/>
        </a:lt1>
        <a:dk2>
          <a:srgbClr val="000000"/>
        </a:dk2>
        <a:lt2>
          <a:srgbClr val="808000"/>
        </a:lt2>
        <a:accent1>
          <a:srgbClr val="FFCC99"/>
        </a:accent1>
        <a:accent2>
          <a:srgbClr val="99CC00"/>
        </a:accent2>
        <a:accent3>
          <a:srgbClr val="FFFFFF"/>
        </a:accent3>
        <a:accent4>
          <a:srgbClr val="000000"/>
        </a:accent4>
        <a:accent5>
          <a:srgbClr val="FFE2CA"/>
        </a:accent5>
        <a:accent6>
          <a:srgbClr val="8AB900"/>
        </a:accent6>
        <a:hlink>
          <a:srgbClr val="336600"/>
        </a:hlink>
        <a:folHlink>
          <a:srgbClr val="FFCC00"/>
        </a:folHlink>
      </a:clrScheme>
      <a:clrMap bg1="lt1" tx1="dk1" bg2="lt2" tx2="dk2" accent1="accent1" accent2="accent2" accent3="accent3" accent4="accent4" accent5="accent5" accent6="accent6" hlink="hlink" folHlink="folHlink"/>
    </a:extraClrScheme>
    <a:extraClrScheme>
      <a:clrScheme name="Capsules 3">
        <a:dk1>
          <a:srgbClr val="006699"/>
        </a:dk1>
        <a:lt1>
          <a:srgbClr val="FFFFFF"/>
        </a:lt1>
        <a:dk2>
          <a:srgbClr val="6699FF"/>
        </a:dk2>
        <a:lt2>
          <a:srgbClr val="FFFFFF"/>
        </a:lt2>
        <a:accent1>
          <a:srgbClr val="33CCCC"/>
        </a:accent1>
        <a:accent2>
          <a:srgbClr val="006699"/>
        </a:accent2>
        <a:accent3>
          <a:srgbClr val="B8CAFF"/>
        </a:accent3>
        <a:accent4>
          <a:srgbClr val="DADADA"/>
        </a:accent4>
        <a:accent5>
          <a:srgbClr val="ADE2E2"/>
        </a:accent5>
        <a:accent6>
          <a:srgbClr val="005C8A"/>
        </a:accent6>
        <a:hlink>
          <a:srgbClr val="99CC00"/>
        </a:hlink>
        <a:folHlink>
          <a:srgbClr val="FFFFCC"/>
        </a:folHlink>
      </a:clrScheme>
      <a:clrMap bg1="dk2" tx1="lt1" bg2="dk1" tx2="lt2" accent1="accent1" accent2="accent2" accent3="accent3" accent4="accent4" accent5="accent5" accent6="accent6" hlink="hlink" folHlink="folHlink"/>
    </a:extraClrScheme>
    <a:extraClrScheme>
      <a:clrScheme name="Capsules 4">
        <a:dk1>
          <a:srgbClr val="000000"/>
        </a:dk1>
        <a:lt1>
          <a:srgbClr val="FFFFFF"/>
        </a:lt1>
        <a:dk2>
          <a:srgbClr val="9900CC"/>
        </a:dk2>
        <a:lt2>
          <a:srgbClr val="006600"/>
        </a:lt2>
        <a:accent1>
          <a:srgbClr val="33CC33"/>
        </a:accent1>
        <a:accent2>
          <a:srgbClr val="FFCC66"/>
        </a:accent2>
        <a:accent3>
          <a:srgbClr val="FFFFFF"/>
        </a:accent3>
        <a:accent4>
          <a:srgbClr val="000000"/>
        </a:accent4>
        <a:accent5>
          <a:srgbClr val="ADE2AD"/>
        </a:accent5>
        <a:accent6>
          <a:srgbClr val="E7B95C"/>
        </a:accent6>
        <a:hlink>
          <a:srgbClr val="0033CC"/>
        </a:hlink>
        <a:folHlink>
          <a:srgbClr val="CC0066"/>
        </a:folHlink>
      </a:clrScheme>
      <a:clrMap bg1="lt1" tx1="dk1" bg2="lt2" tx2="dk2" accent1="accent1" accent2="accent2" accent3="accent3" accent4="accent4" accent5="accent5" accent6="accent6" hlink="hlink" folHlink="folHlink"/>
    </a:extraClrScheme>
    <a:extraClrScheme>
      <a:clrScheme name="Capsules 5">
        <a:dk1>
          <a:srgbClr val="000066"/>
        </a:dk1>
        <a:lt1>
          <a:srgbClr val="FFFFFF"/>
        </a:lt1>
        <a:dk2>
          <a:srgbClr val="336699"/>
        </a:dk2>
        <a:lt2>
          <a:srgbClr val="FFFFEB"/>
        </a:lt2>
        <a:accent1>
          <a:srgbClr val="99CCFF"/>
        </a:accent1>
        <a:accent2>
          <a:srgbClr val="9999FF"/>
        </a:accent2>
        <a:accent3>
          <a:srgbClr val="ADB8CA"/>
        </a:accent3>
        <a:accent4>
          <a:srgbClr val="DADADA"/>
        </a:accent4>
        <a:accent5>
          <a:srgbClr val="CAE2FF"/>
        </a:accent5>
        <a:accent6>
          <a:srgbClr val="8A8AE7"/>
        </a:accent6>
        <a:hlink>
          <a:srgbClr val="CCCCFF"/>
        </a:hlink>
        <a:folHlink>
          <a:srgbClr val="C68DFF"/>
        </a:folHlink>
      </a:clrScheme>
      <a:clrMap bg1="dk2" tx1="lt1" bg2="dk1" tx2="lt2" accent1="accent1" accent2="accent2" accent3="accent3" accent4="accent4" accent5="accent5" accent6="accent6" hlink="hlink" folHlink="folHlink"/>
    </a:extraClrScheme>
    <a:extraClrScheme>
      <a:clrScheme name="Capsules 6">
        <a:dk1>
          <a:srgbClr val="808000"/>
        </a:dk1>
        <a:lt1>
          <a:srgbClr val="FFFFFF"/>
        </a:lt1>
        <a:dk2>
          <a:srgbClr val="006666"/>
        </a:dk2>
        <a:lt2>
          <a:srgbClr val="FFFFFF"/>
        </a:lt2>
        <a:accent1>
          <a:srgbClr val="FFCC66"/>
        </a:accent1>
        <a:accent2>
          <a:srgbClr val="00ACA8"/>
        </a:accent2>
        <a:accent3>
          <a:srgbClr val="AAB8B8"/>
        </a:accent3>
        <a:accent4>
          <a:srgbClr val="DADADA"/>
        </a:accent4>
        <a:accent5>
          <a:srgbClr val="FFE2B8"/>
        </a:accent5>
        <a:accent6>
          <a:srgbClr val="009B98"/>
        </a:accent6>
        <a:hlink>
          <a:srgbClr val="CCCC00"/>
        </a:hlink>
        <a:folHlink>
          <a:srgbClr val="33CCCC"/>
        </a:folHlink>
      </a:clrScheme>
      <a:clrMap bg1="dk2" tx1="lt1" bg2="dk1" tx2="lt2" accent1="accent1" accent2="accent2" accent3="accent3" accent4="accent4" accent5="accent5" accent6="accent6" hlink="hlink" folHlink="folHlink"/>
    </a:extraClrScheme>
    <a:extraClrScheme>
      <a:clrScheme name="Capsules 7">
        <a:dk1>
          <a:srgbClr val="FFFFCC"/>
        </a:dk1>
        <a:lt1>
          <a:srgbClr val="FFFFFF"/>
        </a:lt1>
        <a:dk2>
          <a:srgbClr val="660033"/>
        </a:dk2>
        <a:lt2>
          <a:srgbClr val="FFFFFF"/>
        </a:lt2>
        <a:accent1>
          <a:srgbClr val="FF9900"/>
        </a:accent1>
        <a:accent2>
          <a:srgbClr val="CC3300"/>
        </a:accent2>
        <a:accent3>
          <a:srgbClr val="B8AAAD"/>
        </a:accent3>
        <a:accent4>
          <a:srgbClr val="DADADA"/>
        </a:accent4>
        <a:accent5>
          <a:srgbClr val="FFCAAA"/>
        </a:accent5>
        <a:accent6>
          <a:srgbClr val="B92D00"/>
        </a:accent6>
        <a:hlink>
          <a:srgbClr val="FFCC00"/>
        </a:hlink>
        <a:folHlink>
          <a:srgbClr val="FFCC99"/>
        </a:folHlink>
      </a:clrScheme>
      <a:clrMap bg1="dk2" tx1="lt1" bg2="dk1" tx2="lt2" accent1="accent1" accent2="accent2" accent3="accent3" accent4="accent4" accent5="accent5" accent6="accent6" hlink="hlink" folHlink="folHlink"/>
    </a:extraClrScheme>
    <a:extraClrScheme>
      <a:clrScheme name="Capsules 8">
        <a:dk1>
          <a:srgbClr val="FF0000"/>
        </a:dk1>
        <a:lt1>
          <a:srgbClr val="FFFFFF"/>
        </a:lt1>
        <a:dk2>
          <a:srgbClr val="000000"/>
        </a:dk2>
        <a:lt2>
          <a:srgbClr val="FFFFFF"/>
        </a:lt2>
        <a:accent1>
          <a:srgbClr val="FFCC00"/>
        </a:accent1>
        <a:accent2>
          <a:srgbClr val="CC3300"/>
        </a:accent2>
        <a:accent3>
          <a:srgbClr val="AAAAAA"/>
        </a:accent3>
        <a:accent4>
          <a:srgbClr val="DADADA"/>
        </a:accent4>
        <a:accent5>
          <a:srgbClr val="FFE2AA"/>
        </a:accent5>
        <a:accent6>
          <a:srgbClr val="B92D00"/>
        </a:accent6>
        <a:hlink>
          <a:srgbClr val="FF6600"/>
        </a:hlink>
        <a:folHlink>
          <a:srgbClr val="FF7C8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46860</TotalTime>
  <Words>8486</Words>
  <Application>Microsoft Office PowerPoint</Application>
  <PresentationFormat>如螢幕大小 (4:3)</PresentationFormat>
  <Paragraphs>942</Paragraphs>
  <Slides>81</Slides>
  <Notes>81</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81</vt:i4>
      </vt:variant>
    </vt:vector>
  </HeadingPairs>
  <TitlesOfParts>
    <vt:vector size="88" baseType="lpstr">
      <vt:lpstr>新細明體</vt:lpstr>
      <vt:lpstr>標楷體</vt:lpstr>
      <vt:lpstr>Arial</vt:lpstr>
      <vt:lpstr>Calibri</vt:lpstr>
      <vt:lpstr>Times New Roman</vt:lpstr>
      <vt:lpstr>Wingdings</vt:lpstr>
      <vt:lpstr>佈景主題1</vt:lpstr>
      <vt:lpstr>PowerPoint 簡報</vt:lpstr>
      <vt:lpstr>大綱</vt:lpstr>
      <vt:lpstr>大綱</vt:lpstr>
      <vt:lpstr>大綱</vt:lpstr>
      <vt:lpstr>研究動機 (1/2)</vt:lpstr>
      <vt:lpstr>研究動機 (2/2)</vt:lpstr>
      <vt:lpstr>大綱</vt:lpstr>
      <vt:lpstr>研究目的</vt:lpstr>
      <vt:lpstr>大綱</vt:lpstr>
      <vt:lpstr>大綱</vt:lpstr>
      <vt:lpstr>背景知識-電腦斷層掃描 (1/2)</vt:lpstr>
      <vt:lpstr>背景知識-電腦斷層掃描 (2/2)</vt:lpstr>
      <vt:lpstr>背景知識-Hounsfield Units (1/2)</vt:lpstr>
      <vt:lpstr>背景知識-Hounsfield Units (2/2)</vt:lpstr>
      <vt:lpstr>背景知識-心臟冠狀動脈</vt:lpstr>
      <vt:lpstr>背景知識-3D U-Net  (1/2)</vt:lpstr>
      <vt:lpstr>背景知識-3D U-Net  (2/2)</vt:lpstr>
      <vt:lpstr>背景知識-CycleGAN  (1/2)</vt:lpstr>
      <vt:lpstr>背景知識-CycleGAN  (2/2)</vt:lpstr>
      <vt:lpstr>大綱</vt:lpstr>
      <vt:lpstr>大綱</vt:lpstr>
      <vt:lpstr>相關研究 (1/3)</vt:lpstr>
      <vt:lpstr>相關研究 (2/3)</vt:lpstr>
      <vt:lpstr>相關研究 (3/3)</vt:lpstr>
      <vt:lpstr>大綱</vt:lpstr>
      <vt:lpstr>大綱</vt:lpstr>
      <vt:lpstr>研究方法-資料前處理 (1/6)</vt:lpstr>
      <vt:lpstr>研究方法-資料前處理 (2/6)</vt:lpstr>
      <vt:lpstr>研究方法-資料前處理 (3/6)</vt:lpstr>
      <vt:lpstr>研究方法-資料前處理 (4/6)</vt:lpstr>
      <vt:lpstr>研究方法-資料前處理 (5/6)</vt:lpstr>
      <vt:lpstr>研究方法-資料前處理 (6/6)</vt:lpstr>
      <vt:lpstr>大綱</vt:lpstr>
      <vt:lpstr>研究方法-無顯影劑影像資料擴增模型 (1/2) </vt:lpstr>
      <vt:lpstr>研究方法-無顯影劑影像資料擴增模型 (2/2) </vt:lpstr>
      <vt:lpstr>大綱</vt:lpstr>
      <vt:lpstr>研究方法-冠狀動脈分割模型 (1/2)</vt:lpstr>
      <vt:lpstr>研究方法-冠狀動脈分割模型 (2/2)</vt:lpstr>
      <vt:lpstr>大綱</vt:lpstr>
      <vt:lpstr>大綱</vt:lpstr>
      <vt:lpstr>研究方法-鈣化位置偵測</vt:lpstr>
      <vt:lpstr>大綱</vt:lpstr>
      <vt:lpstr>研究方法-血管狹窄度分析</vt:lpstr>
      <vt:lpstr>大綱</vt:lpstr>
      <vt:lpstr>研究方法-視覺化 (1/2)</vt:lpstr>
      <vt:lpstr>研究方法-視覺化 (2/2)</vt:lpstr>
      <vt:lpstr>大綱</vt:lpstr>
      <vt:lpstr>大綱</vt:lpstr>
      <vt:lpstr>實驗設計-資料集 (1/3)</vt:lpstr>
      <vt:lpstr>實驗設計-資料集 (2/3)</vt:lpstr>
      <vt:lpstr>實驗設計-資料集 (3/3)</vt:lpstr>
      <vt:lpstr>大綱</vt:lpstr>
      <vt:lpstr>實驗結果-有顯影劑增強之冠狀動脈分割 (1/5)</vt:lpstr>
      <vt:lpstr>實驗結果-有顯影劑增強之冠狀動脈分割 (2/5)</vt:lpstr>
      <vt:lpstr>實驗結果-有顯影劑增強之冠狀動脈分割 (3/5)</vt:lpstr>
      <vt:lpstr>實驗結果-有顯影劑增強之冠狀動脈分割 (4/5)</vt:lpstr>
      <vt:lpstr>實驗結果-有顯影劑增強之冠狀動脈分割 (5/5)</vt:lpstr>
      <vt:lpstr>大綱</vt:lpstr>
      <vt:lpstr>實驗結果-電腦斷層掃描影像風格轉換 (1/4)</vt:lpstr>
      <vt:lpstr>實驗結果-電腦斷層掃描影像風格轉換 (2/4)</vt:lpstr>
      <vt:lpstr>實驗結果-電腦斷層掃描影像風格轉換 (3/4)</vt:lpstr>
      <vt:lpstr>實驗結果-電腦斷層掃描影像風格轉換 (4/4)</vt:lpstr>
      <vt:lpstr>大綱</vt:lpstr>
      <vt:lpstr>實驗結果-無顯影劑增強之冠狀動脈分割 (1/4)</vt:lpstr>
      <vt:lpstr>實驗結果-無顯影劑增強之冠狀動脈分割 (2/4)</vt:lpstr>
      <vt:lpstr>實驗結果-無顯影劑增強之冠狀動脈分割 (3/4)</vt:lpstr>
      <vt:lpstr>實驗結果-無顯影劑增強之冠狀動脈分割 (3/4)</vt:lpstr>
      <vt:lpstr>大綱</vt:lpstr>
      <vt:lpstr>實驗結果-取得血管分析結果 (1/2)</vt:lpstr>
      <vt:lpstr>實驗結果-取得血管分析結果 (2/2)</vt:lpstr>
      <vt:lpstr>實驗結果-鈣化位置偵測 (1/2)</vt:lpstr>
      <vt:lpstr>實驗結果-鈣化位置偵測 (2/2)</vt:lpstr>
      <vt:lpstr>實驗結果-狹窄度分析(1/3)</vt:lpstr>
      <vt:lpstr>實驗結果-狹窄度分析(2/3)</vt:lpstr>
      <vt:lpstr>實驗結果-狹窄度分析(3/3)</vt:lpstr>
      <vt:lpstr>大綱</vt:lpstr>
      <vt:lpstr>結論</vt:lpstr>
      <vt:lpstr>未來展望</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游子謙</dc:creator>
  <cp:lastModifiedBy>游子謙 yochien</cp:lastModifiedBy>
  <cp:revision>289</cp:revision>
  <cp:lastPrinted>2017-07-14T01:37:36Z</cp:lastPrinted>
  <dcterms:created xsi:type="dcterms:W3CDTF">2010-06-29T06:52:23Z</dcterms:created>
  <dcterms:modified xsi:type="dcterms:W3CDTF">2021-07-19T01:47:01Z</dcterms:modified>
</cp:coreProperties>
</file>